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5" r:id="rId4"/>
  </p:sldMasterIdLst>
  <p:notesMasterIdLst>
    <p:notesMasterId r:id="rId16"/>
  </p:notesMasterIdLst>
  <p:sldIdLst>
    <p:sldId id="343" r:id="rId5"/>
    <p:sldId id="257" r:id="rId6"/>
    <p:sldId id="284" r:id="rId7"/>
    <p:sldId id="362" r:id="rId8"/>
    <p:sldId id="367" r:id="rId9"/>
    <p:sldId id="353" r:id="rId10"/>
    <p:sldId id="373" r:id="rId11"/>
    <p:sldId id="374" r:id="rId12"/>
    <p:sldId id="363" r:id="rId13"/>
    <p:sldId id="375" r:id="rId14"/>
    <p:sldId id="34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9FF"/>
    <a:srgbClr val="F9C224"/>
    <a:srgbClr val="EDEFF7"/>
    <a:srgbClr val="D0D1D9"/>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A398B-A0F2-4CE2-BC98-177690905323}" v="7" dt="2022-12-06T14:50:20.297"/>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724" autoAdjust="0"/>
  </p:normalViewPr>
  <p:slideViewPr>
    <p:cSldViewPr snapToGrid="0">
      <p:cViewPr varScale="1">
        <p:scale>
          <a:sx n="102" d="100"/>
          <a:sy n="102" d="100"/>
        </p:scale>
        <p:origin x="13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81830-81F7-4913-B062-DFD8A9D3BDA4}"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1DC4F-293A-4B0D-AD6A-AB2A26CE3FE3}" type="slidenum">
              <a:rPr lang="en-US" smtClean="0"/>
              <a:t>‹#›</a:t>
            </a:fld>
            <a:endParaRPr lang="en-US"/>
          </a:p>
        </p:txBody>
      </p:sp>
    </p:spTree>
    <p:extLst>
      <p:ext uri="{BB962C8B-B14F-4D97-AF65-F5344CB8AC3E}">
        <p14:creationId xmlns:p14="http://schemas.microsoft.com/office/powerpoint/2010/main" val="300900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hangingPunct="0">
              <a:buFont typeface="Courier New" panose="02070309020205020404" pitchFamily="49" charset="0"/>
              <a:buChar char="o"/>
            </a:pPr>
            <a:r>
              <a:rPr lang="en-US" sz="1800" kern="1200" dirty="0">
                <a:solidFill>
                  <a:schemeClr val="dk1"/>
                </a:solidFill>
                <a:effectLst/>
                <a:latin typeface="+mn-lt"/>
                <a:ea typeface="+mn-ea"/>
                <a:cs typeface="+mn-cs"/>
              </a:rPr>
              <a:t>This system should include procedures to account for additions, deletions, transfers, depreciation, identification of assets purchased with federal funds, and periodic physical counts of capital assets in accordance with accounting principles generally accepted in the United States of America, the recommendations contained in the Fiscal Management Guide for Local Governments, issued by the state Office of the Comptroller and requirements contained in Uniform Guidance. </a:t>
            </a:r>
          </a:p>
          <a:p>
            <a:pPr marL="0" indent="0" hangingPunct="0">
              <a:lnSpc>
                <a:spcPct val="50000"/>
              </a:lnSpc>
              <a:buFont typeface="Arial" panose="020B0604020202020204" pitchFamily="34" charset="0"/>
              <a:buNone/>
            </a:pPr>
            <a:endParaRPr lang="en-US" sz="1800" kern="1200" dirty="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31DC4F-293A-4B0D-AD6A-AB2A26CE3FE3}" type="slidenum">
              <a:rPr lang="en-US" smtClean="0"/>
              <a:t>10</a:t>
            </a:fld>
            <a:endParaRPr lang="en-US"/>
          </a:p>
        </p:txBody>
      </p:sp>
    </p:spTree>
    <p:extLst>
      <p:ext uri="{BB962C8B-B14F-4D97-AF65-F5344CB8AC3E}">
        <p14:creationId xmlns:p14="http://schemas.microsoft.com/office/powerpoint/2010/main" val="2142048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hasCustomPrompt="1"/>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dirty="0"/>
              <a:t>title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AC4C9B1E-EBF4-443E-A880-8A83A35D6E85}" type="datetime1">
              <a:rPr lang="en-US" noProof="0" smtClean="0"/>
              <a:t>12/6/2022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pic>
        <p:nvPicPr>
          <p:cNvPr id="8" name="Picture 7">
            <a:extLst>
              <a:ext uri="{FF2B5EF4-FFF2-40B4-BE49-F238E27FC236}">
                <a16:creationId xmlns:a16="http://schemas.microsoft.com/office/drawing/2014/main" id="{9A557B9C-AA64-474A-AA29-0616AD69A92C}"/>
              </a:ext>
            </a:extLst>
          </p:cNvPr>
          <p:cNvPicPr>
            <a:picLocks noChangeAspect="1"/>
          </p:cNvPicPr>
          <p:nvPr userDrawn="1"/>
        </p:nvPicPr>
        <p:blipFill>
          <a:blip r:embed="rId2"/>
          <a:stretch>
            <a:fillRect/>
          </a:stretch>
        </p:blipFill>
        <p:spPr>
          <a:xfrm>
            <a:off x="10251440" y="633875"/>
            <a:ext cx="1305560" cy="1623444"/>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59F811B8-9550-41F0-B350-2350E741984F}" type="datetime1">
              <a:rPr lang="en-US" noProof="0" smtClean="0"/>
              <a:t>12/6/2022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E71C21F4-C746-448F-98A9-7281546AF625}" type="datetime1">
              <a:rPr lang="en-US" noProof="0" smtClean="0"/>
              <a:t>12/6/2022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F6F9FF"/>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lvl1pPr>
              <a:defRPr/>
            </a:lvl1pPr>
          </a:lstStyle>
          <a:p>
            <a:fld id="{1E3F134E-A82F-46F5-AC4B-1C1DE72AE7D9}" type="datetime1">
              <a:rPr lang="en-US" noProof="0" smtClean="0"/>
              <a:t>12/6/2022</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0B7926FC-3AB8-4068-849C-C14A33C0FD7E}" type="datetime1">
              <a:rPr lang="en-US" noProof="0" smtClean="0"/>
              <a:t>12/6/2022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2C3B8DB7-F8C4-4DD9-9DB7-2F331BC48DCD}" type="datetime1">
              <a:rPr lang="en-US" noProof="0" smtClean="0"/>
              <a:t>12/6/2022</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4F4212A0-7102-4064-A7BD-EC4AA2F82C5E}" type="datetime1">
              <a:rPr lang="en-US" noProof="0" smtClean="0"/>
              <a:t>12/6/2022</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7139B224-D6F1-4282-B0BA-F18F4C750345}" type="datetime1">
              <a:rPr lang="en-US" noProof="0" smtClean="0"/>
              <a:t>12/6/2022</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435EBB89-FAC8-4494-8BCA-79FCF47D99A4}" type="datetime1">
              <a:rPr lang="en-US" noProof="0" smtClean="0"/>
              <a:t>12/6/2022</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CFA3A234-3CC2-4CE1-B356-106602063F46}" type="datetime1">
              <a:rPr lang="en-US" noProof="0" smtClean="0"/>
              <a:t>12/6/2022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60C25899-3FAA-4BA8-B877-82E9293DA364}" type="datetime1">
              <a:rPr lang="en-US" noProof="0" smtClean="0"/>
              <a:t>12/6/2022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A9ACA069-5E43-4254-95E2-7ED5E11FF0ED}" type="datetime1">
              <a:rPr lang="en-US" noProof="0" smtClean="0"/>
              <a:t>12/6/2022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224"/>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AE5F357B-5208-402C-B1E0-799C88A6F4AA}" type="datetime1">
              <a:rPr lang="en-US" noProof="0" smtClean="0"/>
              <a:t>12/6/2022</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097280" y="703385"/>
            <a:ext cx="10058400" cy="3621727"/>
          </a:xfrm>
        </p:spPr>
        <p:txBody>
          <a:bodyPr>
            <a:normAutofit/>
          </a:bodyPr>
          <a:lstStyle/>
          <a:p>
            <a:r>
              <a:rPr lang="en-US" sz="4000" dirty="0">
                <a:latin typeface="+mn-lt"/>
              </a:rPr>
              <a:t>Annual comprehensive financial report (ACFR)       </a:t>
            </a:r>
            <a:br>
              <a:rPr lang="en-US" sz="4000" dirty="0">
                <a:latin typeface="+mn-lt"/>
              </a:rPr>
            </a:br>
            <a:r>
              <a:rPr lang="en-US" sz="4000" dirty="0" err="1">
                <a:latin typeface="+mn-lt"/>
              </a:rPr>
              <a:t>enoch</a:t>
            </a:r>
            <a:r>
              <a:rPr lang="en-US" sz="4000" dirty="0">
                <a:latin typeface="+mn-lt"/>
              </a:rPr>
              <a:t> </a:t>
            </a:r>
            <a:r>
              <a:rPr lang="en-US" sz="4000" dirty="0" err="1">
                <a:latin typeface="+mn-lt"/>
              </a:rPr>
              <a:t>pratt</a:t>
            </a:r>
            <a:r>
              <a:rPr lang="en-US" sz="4000" dirty="0">
                <a:latin typeface="+mn-lt"/>
              </a:rPr>
              <a:t> free library (</a:t>
            </a:r>
            <a:r>
              <a:rPr lang="en-US" sz="4000" dirty="0" err="1">
                <a:latin typeface="+mn-lt"/>
              </a:rPr>
              <a:t>EPfL</a:t>
            </a:r>
            <a:r>
              <a:rPr lang="en-US" sz="4000" dirty="0">
                <a:latin typeface="+mn-lt"/>
              </a:rPr>
              <a:t>)</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p:txBody>
          <a:bodyPr vert="horz" lIns="91440" tIns="45720" rIns="91440" bIns="45720" rtlCol="0" anchor="t">
            <a:normAutofit fontScale="77500" lnSpcReduction="20000"/>
          </a:bodyPr>
          <a:lstStyle/>
          <a:p>
            <a:r>
              <a:rPr lang="en-US" dirty="0">
                <a:cs typeface="Arial"/>
              </a:rPr>
              <a:t>Josh PascH, CPA</a:t>
            </a:r>
          </a:p>
          <a:p>
            <a:r>
              <a:rPr lang="en-US" dirty="0">
                <a:cs typeface="Arial" panose="020B0604020202020204" pitchFamily="34" charset="0"/>
              </a:rPr>
              <a:t>City Auditor</a:t>
            </a:r>
          </a:p>
          <a:p>
            <a:r>
              <a:rPr lang="en-US" dirty="0">
                <a:cs typeface="Arial"/>
              </a:rPr>
              <a:t>DECEMBER 14, 2022</a:t>
            </a:r>
          </a:p>
        </p:txBody>
      </p:sp>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8672D-D6C9-46F3-B9D8-2FD1DA5798D1}"/>
              </a:ext>
            </a:extLst>
          </p:cNvPr>
          <p:cNvSpPr>
            <a:spLocks noGrp="1"/>
          </p:cNvSpPr>
          <p:nvPr>
            <p:ph type="title"/>
          </p:nvPr>
        </p:nvSpPr>
        <p:spPr>
          <a:xfrm>
            <a:off x="855419" y="767015"/>
            <a:ext cx="9793823" cy="525203"/>
          </a:xfrm>
        </p:spPr>
        <p:txBody>
          <a:bodyPr>
            <a:normAutofit/>
          </a:bodyPr>
          <a:lstStyle/>
          <a:p>
            <a:r>
              <a:rPr lang="en-US" sz="2400" b="1" dirty="0">
                <a:latin typeface="+mn-lt"/>
              </a:rPr>
              <a:t>Finding II </a:t>
            </a:r>
            <a:r>
              <a:rPr lang="en-US" sz="2400" b="1" dirty="0"/>
              <a:t>(Continued)</a:t>
            </a:r>
            <a:endParaRPr lang="en-US" sz="2400" b="1" dirty="0">
              <a:latin typeface="+mn-lt"/>
            </a:endParaRPr>
          </a:p>
        </p:txBody>
      </p:sp>
      <p:sp>
        <p:nvSpPr>
          <p:cNvPr id="4" name="Content Placeholder 3">
            <a:extLst>
              <a:ext uri="{FF2B5EF4-FFF2-40B4-BE49-F238E27FC236}">
                <a16:creationId xmlns:a16="http://schemas.microsoft.com/office/drawing/2014/main" id="{272ACA5F-57CA-4F69-BC64-F46D1EEBC2A9}"/>
              </a:ext>
            </a:extLst>
          </p:cNvPr>
          <p:cNvSpPr>
            <a:spLocks noGrp="1"/>
          </p:cNvSpPr>
          <p:nvPr>
            <p:ph sz="half" idx="2"/>
          </p:nvPr>
        </p:nvSpPr>
        <p:spPr>
          <a:xfrm>
            <a:off x="1195754" y="2292290"/>
            <a:ext cx="9793824" cy="3633471"/>
          </a:xfrm>
        </p:spPr>
        <p:txBody>
          <a:bodyPr/>
          <a:lstStyle/>
          <a:p>
            <a:pPr fontAlgn="base"/>
            <a:r>
              <a:rPr lang="en-US" dirty="0"/>
              <a:t> </a:t>
            </a:r>
          </a:p>
          <a:p>
            <a:endParaRPr lang="en-US" dirty="0"/>
          </a:p>
        </p:txBody>
      </p:sp>
      <p:graphicFrame>
        <p:nvGraphicFramePr>
          <p:cNvPr id="2" name="Table 1">
            <a:extLst>
              <a:ext uri="{FF2B5EF4-FFF2-40B4-BE49-F238E27FC236}">
                <a16:creationId xmlns:a16="http://schemas.microsoft.com/office/drawing/2014/main" id="{E25C30D4-0C8D-4B79-B642-E19D2807A504}"/>
              </a:ext>
            </a:extLst>
          </p:cNvPr>
          <p:cNvGraphicFramePr>
            <a:graphicFrameLocks noGrp="1"/>
          </p:cNvGraphicFramePr>
          <p:nvPr>
            <p:extLst>
              <p:ext uri="{D42A27DB-BD31-4B8C-83A1-F6EECF244321}">
                <p14:modId xmlns:p14="http://schemas.microsoft.com/office/powerpoint/2010/main" val="603464806"/>
              </p:ext>
            </p:extLst>
          </p:nvPr>
        </p:nvGraphicFramePr>
        <p:xfrm>
          <a:off x="902425" y="1400537"/>
          <a:ext cx="10481162" cy="4525224"/>
        </p:xfrm>
        <a:graphic>
          <a:graphicData uri="http://schemas.openxmlformats.org/drawingml/2006/table">
            <a:tbl>
              <a:tblPr firstRow="1" bandRow="1">
                <a:tableStyleId>{5C22544A-7EE6-4342-B048-85BDC9FD1C3A}</a:tableStyleId>
              </a:tblPr>
              <a:tblGrid>
                <a:gridCol w="10481162">
                  <a:extLst>
                    <a:ext uri="{9D8B030D-6E8A-4147-A177-3AD203B41FA5}">
                      <a16:colId xmlns:a16="http://schemas.microsoft.com/office/drawing/2014/main" val="1096328185"/>
                    </a:ext>
                  </a:extLst>
                </a:gridCol>
              </a:tblGrid>
              <a:tr h="4525224">
                <a:tc>
                  <a:txBody>
                    <a:bodyPr/>
                    <a:lstStyle/>
                    <a:p>
                      <a:pPr marL="0" indent="0">
                        <a:lnSpc>
                          <a:spcPct val="100000"/>
                        </a:lnSpc>
                        <a:spcBef>
                          <a:spcPts val="0"/>
                        </a:spcBef>
                        <a:spcAft>
                          <a:spcPts val="0"/>
                        </a:spcAft>
                        <a:buFont typeface="Arial" panose="020B0604020202020204" pitchFamily="34" charset="0"/>
                        <a:buNone/>
                      </a:pPr>
                      <a:r>
                        <a:rPr lang="en-US" sz="1800" b="0" u="sng" kern="1200" dirty="0">
                          <a:solidFill>
                            <a:schemeClr val="dk1"/>
                          </a:solidFill>
                          <a:effectLst/>
                          <a:latin typeface="+mn-lt"/>
                          <a:ea typeface="+mn-ea"/>
                          <a:cs typeface="+mn-cs"/>
                        </a:rPr>
                        <a:t>Effect</a:t>
                      </a:r>
                    </a:p>
                    <a:p>
                      <a:pPr marL="0" indent="0">
                        <a:lnSpc>
                          <a:spcPct val="100000"/>
                        </a:lnSpc>
                        <a:spcBef>
                          <a:spcPts val="0"/>
                        </a:spcBef>
                        <a:spcAft>
                          <a:spcPts val="0"/>
                        </a:spcAft>
                        <a:buFont typeface="Arial" panose="020B0604020202020204" pitchFamily="34" charset="0"/>
                        <a:buNone/>
                      </a:pPr>
                      <a:endParaRPr lang="en-US" sz="1800" b="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Capital assets in the financial statement could be misstated. Additionally, the Library may not have the necessary information to supply to its insurance broker and therefore insurance coverage may not be adequate for Library owned property.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u="none" kern="1200" dirty="0">
                        <a:solidFill>
                          <a:schemeClr val="dk1"/>
                        </a:solidFill>
                        <a:effectLst/>
                        <a:latin typeface="+mn-lt"/>
                        <a:ea typeface="+mn-ea"/>
                        <a:cs typeface="+mn-cs"/>
                      </a:endParaRPr>
                    </a:p>
                    <a:p>
                      <a:pPr fontAlgn="base">
                        <a:lnSpc>
                          <a:spcPct val="100000"/>
                        </a:lnSpc>
                        <a:spcBef>
                          <a:spcPts val="0"/>
                        </a:spcBef>
                        <a:spcAft>
                          <a:spcPts val="0"/>
                        </a:spcAft>
                      </a:pPr>
                      <a:r>
                        <a:rPr lang="en-US" sz="1800" b="0" u="sng" kern="1200" dirty="0">
                          <a:solidFill>
                            <a:schemeClr val="dk1"/>
                          </a:solidFill>
                          <a:effectLst/>
                          <a:latin typeface="+mn-lt"/>
                          <a:ea typeface="+mn-ea"/>
                          <a:cs typeface="+mn-cs"/>
                        </a:rPr>
                        <a:t>Recommendation II</a:t>
                      </a:r>
                    </a:p>
                    <a:p>
                      <a:pPr fontAlgn="base">
                        <a:lnSpc>
                          <a:spcPct val="100000"/>
                        </a:lnSpc>
                        <a:spcBef>
                          <a:spcPts val="0"/>
                        </a:spcBef>
                        <a:spcAft>
                          <a:spcPts val="0"/>
                        </a:spcAft>
                      </a:pPr>
                      <a:endParaRPr lang="en-US" sz="1800" b="0" u="sng" kern="1200" dirty="0">
                        <a:solidFill>
                          <a:schemeClr val="dk1"/>
                        </a:solidFill>
                        <a:effectLst/>
                        <a:latin typeface="+mn-lt"/>
                        <a:ea typeface="+mn-ea"/>
                        <a:cs typeface="+mn-cs"/>
                      </a:endParaRPr>
                    </a:p>
                    <a:p>
                      <a:pPr fontAlgn="base">
                        <a:lnSpc>
                          <a:spcPct val="100000"/>
                        </a:lnSpc>
                        <a:spcBef>
                          <a:spcPts val="0"/>
                        </a:spcBef>
                        <a:spcAft>
                          <a:spcPts val="0"/>
                        </a:spcAft>
                      </a:pPr>
                      <a:r>
                        <a:rPr lang="en-US" sz="1800" b="0" u="none" kern="1200" dirty="0">
                          <a:solidFill>
                            <a:schemeClr val="dk1"/>
                          </a:solidFill>
                          <a:effectLst/>
                          <a:latin typeface="+mn-lt"/>
                          <a:ea typeface="+mn-ea"/>
                          <a:cs typeface="+mn-cs"/>
                        </a:rPr>
                        <a:t>Develop:</a:t>
                      </a:r>
                    </a:p>
                    <a:p>
                      <a:pPr fontAlgn="base">
                        <a:lnSpc>
                          <a:spcPct val="100000"/>
                        </a:lnSpc>
                        <a:spcBef>
                          <a:spcPts val="0"/>
                        </a:spcBef>
                        <a:spcAft>
                          <a:spcPts val="0"/>
                        </a:spcAft>
                      </a:pPr>
                      <a:endParaRPr lang="en-US" sz="1800" b="0" kern="1200" dirty="0">
                        <a:solidFill>
                          <a:schemeClr val="dk1"/>
                        </a:solidFill>
                        <a:effectLst/>
                        <a:latin typeface="+mn-lt"/>
                        <a:ea typeface="+mn-ea"/>
                        <a:cs typeface="+mn-cs"/>
                      </a:endParaRPr>
                    </a:p>
                    <a:p>
                      <a:pPr marL="285750" indent="-285750" hangingPunct="0">
                        <a:lnSpc>
                          <a:spcPct val="100000"/>
                        </a:lnSpc>
                        <a:spcBef>
                          <a:spcPts val="0"/>
                        </a:spcBef>
                        <a:spcAft>
                          <a:spcPts val="0"/>
                        </a:spcAft>
                        <a:buFont typeface="Arial" panose="020B0604020202020204" pitchFamily="34" charset="0"/>
                        <a:buChar char="•"/>
                      </a:pPr>
                      <a:r>
                        <a:rPr lang="en-US" sz="1800" b="0" kern="1200" dirty="0">
                          <a:solidFill>
                            <a:schemeClr val="dk1"/>
                          </a:solidFill>
                          <a:effectLst/>
                          <a:latin typeface="+mn-lt"/>
                          <a:ea typeface="+mn-ea"/>
                          <a:cs typeface="+mn-cs"/>
                        </a:rPr>
                        <a:t>An internal control system of policies and procedures to account for all capital assets transactions through a capital asset management software in order to maintain computerized capital asset records</a:t>
                      </a:r>
                    </a:p>
                    <a:p>
                      <a:pPr marL="0" indent="0" hangingPunct="0">
                        <a:lnSpc>
                          <a:spcPct val="100000"/>
                        </a:lnSpc>
                        <a:spcBef>
                          <a:spcPts val="0"/>
                        </a:spcBef>
                        <a:spcAft>
                          <a:spcPts val="0"/>
                        </a:spcAft>
                        <a:buFont typeface="Arial" panose="020B0604020202020204" pitchFamily="34" charset="0"/>
                        <a:buNone/>
                      </a:pPr>
                      <a:r>
                        <a:rPr lang="en-US" sz="1800" b="0" kern="1200" dirty="0">
                          <a:solidFill>
                            <a:schemeClr val="dk1"/>
                          </a:solidFill>
                          <a:effectLst/>
                          <a:latin typeface="+mn-lt"/>
                          <a:ea typeface="+mn-ea"/>
                          <a:cs typeface="+mn-cs"/>
                        </a:rPr>
                        <a:t> </a:t>
                      </a:r>
                    </a:p>
                    <a:p>
                      <a:pPr marL="285750" indent="-285750" hangingPunct="0">
                        <a:lnSpc>
                          <a:spcPct val="100000"/>
                        </a:lnSpc>
                        <a:spcBef>
                          <a:spcPts val="0"/>
                        </a:spcBef>
                        <a:spcAft>
                          <a:spcPts val="0"/>
                        </a:spcAft>
                        <a:buFont typeface="Arial" panose="020B0604020202020204" pitchFamily="34" charset="0"/>
                        <a:buChar char="•"/>
                      </a:pPr>
                      <a:r>
                        <a:rPr lang="en-US" sz="1800" b="0" kern="1200" dirty="0">
                          <a:solidFill>
                            <a:schemeClr val="dk1"/>
                          </a:solidFill>
                          <a:effectLst/>
                          <a:latin typeface="+mn-lt"/>
                          <a:ea typeface="+mn-ea"/>
                          <a:cs typeface="+mn-cs"/>
                        </a:rPr>
                        <a:t>A formal capitalization policy</a:t>
                      </a:r>
                    </a:p>
                  </a:txBody>
                  <a:tcPr/>
                </a:tc>
                <a:extLst>
                  <a:ext uri="{0D108BD9-81ED-4DB2-BD59-A6C34878D82A}">
                    <a16:rowId xmlns:a16="http://schemas.microsoft.com/office/drawing/2014/main" val="128151288"/>
                  </a:ext>
                </a:extLst>
              </a:tr>
            </a:tbl>
          </a:graphicData>
        </a:graphic>
      </p:graphicFrame>
      <p:sp>
        <p:nvSpPr>
          <p:cNvPr id="5" name="Slide Number Placeholder 4">
            <a:extLst>
              <a:ext uri="{FF2B5EF4-FFF2-40B4-BE49-F238E27FC236}">
                <a16:creationId xmlns:a16="http://schemas.microsoft.com/office/drawing/2014/main" id="{AA29ABB8-1318-4647-80ED-34DDDCCE7B6C}"/>
              </a:ext>
            </a:extLst>
          </p:cNvPr>
          <p:cNvSpPr>
            <a:spLocks noGrp="1"/>
          </p:cNvSpPr>
          <p:nvPr>
            <p:ph type="sldNum" sz="quarter" idx="12"/>
          </p:nvPr>
        </p:nvSpPr>
        <p:spPr/>
        <p:txBody>
          <a:bodyPr/>
          <a:lstStyle/>
          <a:p>
            <a:fld id="{3A98EE3D-8CD1-4C3F-BD1C-C98C9596463C}" type="slidenum">
              <a:rPr lang="en-US" noProof="0" smtClean="0"/>
              <a:t>10</a:t>
            </a:fld>
            <a:endParaRPr lang="en-US" noProof="0" dirty="0"/>
          </a:p>
        </p:txBody>
      </p:sp>
    </p:spTree>
    <p:extLst>
      <p:ext uri="{BB962C8B-B14F-4D97-AF65-F5344CB8AC3E}">
        <p14:creationId xmlns:p14="http://schemas.microsoft.com/office/powerpoint/2010/main" val="34703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3100-3076-4726-B6E8-AE7CD2CCFA3F}"/>
              </a:ext>
            </a:extLst>
          </p:cNvPr>
          <p:cNvSpPr>
            <a:spLocks noGrp="1"/>
          </p:cNvSpPr>
          <p:nvPr>
            <p:ph type="title"/>
          </p:nvPr>
        </p:nvSpPr>
        <p:spPr/>
        <p:txBody>
          <a:bodyPr/>
          <a:lstStyle/>
          <a:p>
            <a:r>
              <a:rPr lang="en-US" dirty="0"/>
              <a:t>Questions?</a:t>
            </a:r>
          </a:p>
        </p:txBody>
      </p:sp>
      <p:pic>
        <p:nvPicPr>
          <p:cNvPr id="25" name="Picture Placeholder 24" descr="Group of people at a meeting">
            <a:extLst>
              <a:ext uri="{FF2B5EF4-FFF2-40B4-BE49-F238E27FC236}">
                <a16:creationId xmlns:a16="http://schemas.microsoft.com/office/drawing/2014/main" id="{8DFFB7C0-8017-5C49-82B9-22CA9BCE8138}"/>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635001" y="603250"/>
            <a:ext cx="10921998" cy="3294019"/>
          </a:xfrm>
        </p:spPr>
      </p:pic>
      <p:sp>
        <p:nvSpPr>
          <p:cNvPr id="4" name="Text Placeholder 3">
            <a:extLst>
              <a:ext uri="{FF2B5EF4-FFF2-40B4-BE49-F238E27FC236}">
                <a16:creationId xmlns:a16="http://schemas.microsoft.com/office/drawing/2014/main" id="{C86F1514-BC9E-4961-88F0-47CF0AEA2091}"/>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D2D66B95-68FF-4C99-A2ED-1760126C5C65}"/>
              </a:ext>
            </a:extLst>
          </p:cNvPr>
          <p:cNvSpPr>
            <a:spLocks noGrp="1"/>
          </p:cNvSpPr>
          <p:nvPr>
            <p:ph type="sldNum" sz="quarter" idx="12"/>
          </p:nvPr>
        </p:nvSpPr>
        <p:spPr/>
        <p:txBody>
          <a:bodyPr/>
          <a:lstStyle/>
          <a:p>
            <a:fld id="{3A98EE3D-8CD1-4C3F-BD1C-C98C9596463C}" type="slidenum">
              <a:rPr lang="en-US" noProof="0" smtClean="0"/>
              <a:t>11</a:t>
            </a:fld>
            <a:endParaRPr lang="en-US" noProof="0" dirty="0"/>
          </a:p>
        </p:txBody>
      </p:sp>
    </p:spTree>
    <p:extLst>
      <p:ext uri="{BB962C8B-B14F-4D97-AF65-F5344CB8AC3E}">
        <p14:creationId xmlns:p14="http://schemas.microsoft.com/office/powerpoint/2010/main" val="351221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p:txBody>
          <a:bodyPr/>
          <a:lstStyle/>
          <a:p>
            <a:r>
              <a:rPr lang="en-US" dirty="0">
                <a:solidFill>
                  <a:schemeClr val="tx1"/>
                </a:solidFill>
                <a:latin typeface="+mn-lt"/>
              </a:rPr>
              <a:t>OUTLINE</a:t>
            </a:r>
          </a:p>
        </p:txBody>
      </p:sp>
      <p:sp>
        <p:nvSpPr>
          <p:cNvPr id="17" name="Content Placeholder 16">
            <a:extLst>
              <a:ext uri="{FF2B5EF4-FFF2-40B4-BE49-F238E27FC236}">
                <a16:creationId xmlns:a16="http://schemas.microsoft.com/office/drawing/2014/main" id="{8E7591AD-81F4-2E45-AE36-F4DA40C19031}"/>
              </a:ext>
            </a:extLst>
          </p:cNvPr>
          <p:cNvSpPr>
            <a:spLocks noGrp="1"/>
          </p:cNvSpPr>
          <p:nvPr>
            <p:ph sz="half" idx="2"/>
          </p:nvPr>
        </p:nvSpPr>
        <p:spPr/>
        <p:txBody>
          <a:bodyPr/>
          <a:lstStyle/>
          <a:p>
            <a:r>
              <a:rPr lang="en-US" dirty="0"/>
              <a:t>Audit Objective, Scope, and Methodology </a:t>
            </a:r>
          </a:p>
          <a:p>
            <a:r>
              <a:rPr lang="en-US" dirty="0"/>
              <a:t>Opinion</a:t>
            </a:r>
          </a:p>
          <a:p>
            <a:r>
              <a:rPr lang="en-US" dirty="0"/>
              <a:t>Three Levels of Internal Control Deficiency</a:t>
            </a:r>
          </a:p>
          <a:p>
            <a:r>
              <a:rPr lang="en-US" dirty="0"/>
              <a:t>Schedule of Findings I - II</a:t>
            </a:r>
          </a:p>
          <a:p>
            <a:r>
              <a:rPr lang="en-US" dirty="0"/>
              <a:t>Questions?</a:t>
            </a:r>
          </a:p>
          <a:p>
            <a:endParaRPr lang="en-US" dirty="0"/>
          </a:p>
        </p:txBody>
      </p:sp>
      <p:sp>
        <p:nvSpPr>
          <p:cNvPr id="2" name="Slide Number Placeholder 1">
            <a:extLst>
              <a:ext uri="{FF2B5EF4-FFF2-40B4-BE49-F238E27FC236}">
                <a16:creationId xmlns:a16="http://schemas.microsoft.com/office/drawing/2014/main" id="{8E3AA724-099E-4D33-B651-C935983D1005}"/>
              </a:ext>
            </a:extLst>
          </p:cNvPr>
          <p:cNvSpPr>
            <a:spLocks noGrp="1"/>
          </p:cNvSpPr>
          <p:nvPr>
            <p:ph type="sldNum" sz="quarter" idx="12"/>
          </p:nvPr>
        </p:nvSpPr>
        <p:spPr/>
        <p:txBody>
          <a:bodyPr/>
          <a:lstStyle/>
          <a:p>
            <a:fld id="{3A98EE3D-8CD1-4C3F-BD1C-C98C9596463C}" type="slidenum">
              <a:rPr lang="en-US" noProof="0" smtClean="0"/>
              <a:t>2</a:t>
            </a:fld>
            <a:endParaRPr lang="en-US" noProof="0" dirty="0"/>
          </a:p>
        </p:txBody>
      </p:sp>
    </p:spTree>
    <p:extLst>
      <p:ext uri="{BB962C8B-B14F-4D97-AF65-F5344CB8AC3E}">
        <p14:creationId xmlns:p14="http://schemas.microsoft.com/office/powerpoint/2010/main" val="227689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821803" y="633875"/>
            <a:ext cx="5821734" cy="1292750"/>
          </a:xfrm>
        </p:spPr>
        <p:txBody>
          <a:bodyPr/>
          <a:lstStyle/>
          <a:p>
            <a:r>
              <a:rPr lang="en-US" b="1" dirty="0">
                <a:solidFill>
                  <a:schemeClr val="tx1"/>
                </a:solidFill>
                <a:latin typeface="+mn-lt"/>
              </a:rPr>
              <a:t>Audit Objective, Scope,</a:t>
            </a:r>
            <a:br>
              <a:rPr lang="en-US" b="1" dirty="0">
                <a:solidFill>
                  <a:schemeClr val="tx1"/>
                </a:solidFill>
                <a:latin typeface="+mn-lt"/>
              </a:rPr>
            </a:br>
            <a:r>
              <a:rPr lang="en-US" b="1" dirty="0">
                <a:solidFill>
                  <a:schemeClr val="tx1"/>
                </a:solidFill>
                <a:latin typeface="+mn-lt"/>
              </a:rPr>
              <a:t>and Methodology </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821803" y="1921398"/>
            <a:ext cx="6195683" cy="3808592"/>
          </a:xfrm>
        </p:spPr>
        <p:txBody>
          <a:bodyPr>
            <a:noAutofit/>
          </a:bodyPr>
          <a:lstStyle/>
          <a:p>
            <a:pPr marL="285750" indent="-285750">
              <a:buFont typeface="Arial" panose="020B0604020202020204" pitchFamily="34" charset="0"/>
              <a:buChar char="•"/>
            </a:pPr>
            <a:r>
              <a:rPr lang="en-US" sz="1800" dirty="0">
                <a:ea typeface="Times New Roman" panose="02020603050405020304" pitchFamily="18" charset="0"/>
              </a:rPr>
              <a:t>T</a:t>
            </a:r>
            <a:r>
              <a:rPr lang="en-US" sz="1800" dirty="0">
                <a:effectLst/>
                <a:ea typeface="Times New Roman" panose="02020603050405020304" pitchFamily="18" charset="0"/>
              </a:rPr>
              <a:t>o express opinions on the financial statements</a:t>
            </a:r>
          </a:p>
          <a:p>
            <a:pPr marL="285750" indent="-285750">
              <a:buFont typeface="Arial" panose="020B0604020202020204" pitchFamily="34" charset="0"/>
              <a:buChar char="•"/>
            </a:pPr>
            <a:r>
              <a:rPr lang="en-US" sz="1800" dirty="0"/>
              <a:t>Fiscal Year 2021</a:t>
            </a:r>
          </a:p>
          <a:p>
            <a:pPr marL="285750" indent="-285750">
              <a:buFont typeface="Arial" panose="020B0604020202020204" pitchFamily="34" charset="0"/>
              <a:buChar char="•"/>
            </a:pPr>
            <a:r>
              <a:rPr lang="en-US" sz="1800" dirty="0">
                <a:effectLst/>
                <a:ea typeface="Times New Roman" panose="02020603050405020304" pitchFamily="18" charset="0"/>
              </a:rPr>
              <a:t>Involved performing procedures to obtain audit evidence about the amounts and disclosures in the financial statements</a:t>
            </a:r>
          </a:p>
          <a:p>
            <a:pPr marL="285750" indent="-285750">
              <a:buFont typeface="Arial" panose="020B0604020202020204" pitchFamily="34" charset="0"/>
              <a:buChar char="•"/>
            </a:pPr>
            <a:r>
              <a:rPr lang="en-US" sz="1800" dirty="0">
                <a:effectLst/>
                <a:ea typeface="Times New Roman" panose="02020603050405020304" pitchFamily="18" charset="0"/>
              </a:rPr>
              <a:t>Considered Agency’s internal controls over financial reporting and on our tests of its compliance with certain provisions of laws, regulations, contracts, and grant agreements and other matters. </a:t>
            </a:r>
            <a:r>
              <a:rPr lang="en-US" sz="1800" u="sng" dirty="0">
                <a:effectLst/>
                <a:ea typeface="Times New Roman" panose="02020603050405020304" pitchFamily="18" charset="0"/>
              </a:rPr>
              <a:t>The purpose was to describe the scope of our testing of internal control over financial reporting and compliance and the results of that testing, and not to provide an opinion on internal control over financial reporting or on compliance</a:t>
            </a:r>
          </a:p>
        </p:txBody>
      </p:sp>
      <p:pic>
        <p:nvPicPr>
          <p:cNvPr id="7" name="Picture Placeholder 6">
            <a:extLst>
              <a:ext uri="{FF2B5EF4-FFF2-40B4-BE49-F238E27FC236}">
                <a16:creationId xmlns:a16="http://schemas.microsoft.com/office/drawing/2014/main" id="{9C298109-5CDF-4D2D-A158-7A9F3C3525E6}"/>
              </a:ext>
            </a:extLst>
          </p:cNvPr>
          <p:cNvPicPr>
            <a:picLocks noGrp="1" noChangeAspect="1"/>
          </p:cNvPicPr>
          <p:nvPr>
            <p:ph type="pic" sz="quarter" idx="13"/>
          </p:nvPr>
        </p:nvPicPr>
        <p:blipFill>
          <a:blip r:embed="rId2"/>
          <a:srcRect l="16421" r="16421"/>
          <a:stretch>
            <a:fillRect/>
          </a:stretch>
        </p:blipFill>
        <p:spPr>
          <a:xfrm>
            <a:off x="7303624" y="633875"/>
            <a:ext cx="4253375" cy="5591175"/>
          </a:xfrm>
        </p:spPr>
      </p:pic>
      <p:sp>
        <p:nvSpPr>
          <p:cNvPr id="2" name="Slide Number Placeholder 1">
            <a:extLst>
              <a:ext uri="{FF2B5EF4-FFF2-40B4-BE49-F238E27FC236}">
                <a16:creationId xmlns:a16="http://schemas.microsoft.com/office/drawing/2014/main" id="{02DE2BA7-2045-4029-93E3-9AAF2753B998}"/>
              </a:ext>
            </a:extLst>
          </p:cNvPr>
          <p:cNvSpPr>
            <a:spLocks noGrp="1"/>
          </p:cNvSpPr>
          <p:nvPr>
            <p:ph type="sldNum" sz="quarter" idx="12"/>
          </p:nvPr>
        </p:nvSpPr>
        <p:spPr/>
        <p:txBody>
          <a:bodyPr/>
          <a:lstStyle/>
          <a:p>
            <a:fld id="{3A98EE3D-8CD1-4C3F-BD1C-C98C9596463C}" type="slidenum">
              <a:rPr lang="en-US" noProof="0" smtClean="0"/>
              <a:t>3</a:t>
            </a:fld>
            <a:endParaRPr lang="en-US" noProof="0" dirty="0"/>
          </a:p>
        </p:txBody>
      </p:sp>
    </p:spTree>
    <p:extLst>
      <p:ext uri="{BB962C8B-B14F-4D97-AF65-F5344CB8AC3E}">
        <p14:creationId xmlns:p14="http://schemas.microsoft.com/office/powerpoint/2010/main" val="125535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64D7D7-D938-4F62-946D-3513D0BBA4A0}"/>
              </a:ext>
            </a:extLst>
          </p:cNvPr>
          <p:cNvSpPr>
            <a:spLocks noGrp="1"/>
          </p:cNvSpPr>
          <p:nvPr>
            <p:ph type="title"/>
          </p:nvPr>
        </p:nvSpPr>
        <p:spPr/>
        <p:txBody>
          <a:bodyPr/>
          <a:lstStyle/>
          <a:p>
            <a:r>
              <a:rPr lang="en-US" b="1" dirty="0">
                <a:latin typeface="+mn-lt"/>
              </a:rPr>
              <a:t>Opinion </a:t>
            </a:r>
            <a:endParaRPr lang="en-US" dirty="0"/>
          </a:p>
        </p:txBody>
      </p:sp>
      <p:sp>
        <p:nvSpPr>
          <p:cNvPr id="4" name="Content Placeholder 3">
            <a:extLst>
              <a:ext uri="{FF2B5EF4-FFF2-40B4-BE49-F238E27FC236}">
                <a16:creationId xmlns:a16="http://schemas.microsoft.com/office/drawing/2014/main" id="{6961879C-BCC6-40DC-9DF1-D7AFE9F12E5F}"/>
              </a:ext>
            </a:extLst>
          </p:cNvPr>
          <p:cNvSpPr>
            <a:spLocks noGrp="1"/>
          </p:cNvSpPr>
          <p:nvPr>
            <p:ph sz="half" idx="2"/>
          </p:nvPr>
        </p:nvSpPr>
        <p:spPr>
          <a:xfrm>
            <a:off x="1307805" y="1998921"/>
            <a:ext cx="9526771" cy="3916207"/>
          </a:xfrm>
        </p:spPr>
        <p:txBody>
          <a:bodyPr vert="horz" lIns="0" tIns="45720" rIns="0" bIns="45720" rtlCol="0" anchor="t">
            <a:normAutofit/>
          </a:bodyPr>
          <a:lstStyle/>
          <a:p>
            <a:pPr algn="just">
              <a:spcBef>
                <a:spcPts val="0"/>
              </a:spcBef>
              <a:spcAft>
                <a:spcPts val="0"/>
              </a:spcAft>
            </a:pPr>
            <a:r>
              <a:rPr lang="en-US" sz="1800" dirty="0"/>
              <a:t>In our opinion, the financial statements referred to above present fairly, in all material respects, the respective financial position of the governmental activities, each major fund, and the aggregate remaining fund information of Enoch Pratt Free Library as of June 30, 2021and the respective changes in financial position and, where applicable, cash flows thereof for the year then ended in accordance with accounting principles generally accepted in the United States of America.</a:t>
            </a:r>
            <a:endParaRPr lang="en-US" sz="1800" dirty="0">
              <a:ea typeface="Times New Roman" panose="02020603050405020304" pitchFamily="18" charset="0"/>
            </a:endParaRPr>
          </a:p>
          <a:p>
            <a:pPr algn="just">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algn="just">
              <a:spcBef>
                <a:spcPts val="0"/>
              </a:spcBef>
              <a:spcAft>
                <a:spcPts val="0"/>
              </a:spcAft>
            </a:pPr>
            <a:endParaRPr lang="en-US" sz="1800" b="1" dirty="0">
              <a:latin typeface="Arial" panose="020B0604020202020204" pitchFamily="34" charset="0"/>
              <a:ea typeface="Times New Roman" panose="02020603050405020304" pitchFamily="18" charset="0"/>
            </a:endParaRPr>
          </a:p>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rPr>
              <a:t>.</a:t>
            </a:r>
            <a:br>
              <a:rPr lang="en-US" sz="1800" dirty="0">
                <a:effectLst/>
                <a:latin typeface="Arial" panose="020B0604020202020204" pitchFamily="34" charset="0"/>
                <a:ea typeface="Calibri" panose="020F0502020204030204" pitchFamily="34" charset="0"/>
              </a:rPr>
            </a:br>
            <a:endParaRPr lang="en-US" dirty="0"/>
          </a:p>
        </p:txBody>
      </p:sp>
      <p:sp>
        <p:nvSpPr>
          <p:cNvPr id="2" name="Slide Number Placeholder 1">
            <a:extLst>
              <a:ext uri="{FF2B5EF4-FFF2-40B4-BE49-F238E27FC236}">
                <a16:creationId xmlns:a16="http://schemas.microsoft.com/office/drawing/2014/main" id="{392F98F2-6C1C-4C23-B0AE-5DE947B0749B}"/>
              </a:ext>
            </a:extLst>
          </p:cNvPr>
          <p:cNvSpPr>
            <a:spLocks noGrp="1"/>
          </p:cNvSpPr>
          <p:nvPr>
            <p:ph type="sldNum" sz="quarter" idx="12"/>
          </p:nvPr>
        </p:nvSpPr>
        <p:spPr/>
        <p:txBody>
          <a:bodyPr/>
          <a:lstStyle/>
          <a:p>
            <a:fld id="{3A98EE3D-8CD1-4C3F-BD1C-C98C9596463C}" type="slidenum">
              <a:rPr lang="en-US" noProof="0" smtClean="0"/>
              <a:t>4</a:t>
            </a:fld>
            <a:endParaRPr lang="en-US" noProof="0" dirty="0"/>
          </a:p>
        </p:txBody>
      </p:sp>
    </p:spTree>
    <p:extLst>
      <p:ext uri="{BB962C8B-B14F-4D97-AF65-F5344CB8AC3E}">
        <p14:creationId xmlns:p14="http://schemas.microsoft.com/office/powerpoint/2010/main" val="54198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64D7D7-D938-4F62-946D-3513D0BBA4A0}"/>
              </a:ext>
            </a:extLst>
          </p:cNvPr>
          <p:cNvSpPr>
            <a:spLocks noGrp="1"/>
          </p:cNvSpPr>
          <p:nvPr>
            <p:ph type="title"/>
          </p:nvPr>
        </p:nvSpPr>
        <p:spPr>
          <a:xfrm>
            <a:off x="1195754" y="942870"/>
            <a:ext cx="10414720" cy="1292750"/>
          </a:xfrm>
        </p:spPr>
        <p:txBody>
          <a:bodyPr/>
          <a:lstStyle/>
          <a:p>
            <a:r>
              <a:rPr lang="en-US" b="1" dirty="0">
                <a:latin typeface="+mn-lt"/>
              </a:rPr>
              <a:t>Three Levels of Internal Control Deficiency </a:t>
            </a:r>
            <a:endParaRPr lang="en-US" dirty="0"/>
          </a:p>
        </p:txBody>
      </p:sp>
      <p:sp>
        <p:nvSpPr>
          <p:cNvPr id="4" name="Content Placeholder 3">
            <a:extLst>
              <a:ext uri="{FF2B5EF4-FFF2-40B4-BE49-F238E27FC236}">
                <a16:creationId xmlns:a16="http://schemas.microsoft.com/office/drawing/2014/main" id="{6961879C-BCC6-40DC-9DF1-D7AFE9F12E5F}"/>
              </a:ext>
            </a:extLst>
          </p:cNvPr>
          <p:cNvSpPr>
            <a:spLocks noGrp="1"/>
          </p:cNvSpPr>
          <p:nvPr>
            <p:ph sz="half" idx="2"/>
          </p:nvPr>
        </p:nvSpPr>
        <p:spPr>
          <a:xfrm>
            <a:off x="1195754" y="1998923"/>
            <a:ext cx="9526771" cy="3916207"/>
          </a:xfrm>
        </p:spPr>
        <p:txBody>
          <a:bodyPr vert="horz" lIns="0" tIns="45720" rIns="0" bIns="45720" rtlCol="0" anchor="t">
            <a:normAutofit/>
          </a:bodyPr>
          <a:lstStyle/>
          <a:p>
            <a:pPr marL="285750" indent="-285750" algn="just">
              <a:spcBef>
                <a:spcPts val="0"/>
              </a:spcBef>
              <a:spcAft>
                <a:spcPts val="0"/>
              </a:spcAft>
              <a:buFont typeface="Arial" panose="020B0604020202020204" pitchFamily="34" charset="0"/>
              <a:buChar char="•"/>
            </a:pPr>
            <a:r>
              <a:rPr lang="x-none" sz="1800" dirty="0">
                <a:effectLst/>
                <a:latin typeface="Arial" panose="020B0604020202020204" pitchFamily="34" charset="0"/>
                <a:ea typeface="Times New Roman" panose="02020603050405020304" pitchFamily="18" charset="0"/>
              </a:rPr>
              <a:t>A </a:t>
            </a:r>
            <a:r>
              <a:rPr lang="x-none" sz="1800" i="1" dirty="0">
                <a:effectLst/>
                <a:latin typeface="Arial" panose="020B0604020202020204" pitchFamily="34" charset="0"/>
                <a:ea typeface="Times New Roman" panose="02020603050405020304" pitchFamily="18" charset="0"/>
              </a:rPr>
              <a:t>deficiency in internal control</a:t>
            </a:r>
            <a:r>
              <a:rPr lang="x-none" sz="1800" dirty="0">
                <a:effectLst/>
                <a:latin typeface="Arial" panose="020B0604020202020204" pitchFamily="34" charset="0"/>
                <a:ea typeface="Times New Roman" panose="02020603050405020304" pitchFamily="18" charset="0"/>
              </a:rPr>
              <a:t> exists when the design or operation of a control </a:t>
            </a:r>
            <a:r>
              <a:rPr lang="x-none" sz="1800" u="sng" dirty="0">
                <a:effectLst/>
                <a:latin typeface="Arial" panose="020B0604020202020204" pitchFamily="34" charset="0"/>
                <a:ea typeface="Times New Roman" panose="02020603050405020304" pitchFamily="18" charset="0"/>
              </a:rPr>
              <a:t>does not allow</a:t>
            </a:r>
            <a:r>
              <a:rPr lang="x-none" sz="1800" dirty="0">
                <a:effectLst/>
                <a:latin typeface="Arial" panose="020B0604020202020204" pitchFamily="34" charset="0"/>
                <a:ea typeface="Times New Roman" panose="02020603050405020304" pitchFamily="18" charset="0"/>
              </a:rPr>
              <a:t> management or employees, in the normal course of performing their assigned functions, </a:t>
            </a:r>
            <a:r>
              <a:rPr lang="x-none" sz="1800" u="sng" dirty="0">
                <a:effectLst/>
                <a:latin typeface="Arial" panose="020B0604020202020204" pitchFamily="34" charset="0"/>
                <a:ea typeface="Times New Roman" panose="02020603050405020304" pitchFamily="18" charset="0"/>
              </a:rPr>
              <a:t>to prevent, or detect and correct, misstatements on a timely basis </a:t>
            </a:r>
            <a:endParaRPr lang="en-US" sz="1800" u="sng" dirty="0">
              <a:effectLst/>
              <a:latin typeface="Arial" panose="020B0604020202020204" pitchFamily="34" charset="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endParaRPr lang="en-US" sz="1800" dirty="0">
              <a:latin typeface="Arial" panose="020B0604020202020204" pitchFamily="34" charset="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x-none" sz="1800" dirty="0">
                <a:effectLst/>
                <a:latin typeface="Arial" panose="020B0604020202020204" pitchFamily="34" charset="0"/>
                <a:ea typeface="Times New Roman" panose="02020603050405020304" pitchFamily="18" charset="0"/>
              </a:rPr>
              <a:t>A </a:t>
            </a:r>
            <a:r>
              <a:rPr lang="x-none" sz="1800" i="1" dirty="0">
                <a:effectLst/>
                <a:latin typeface="Arial" panose="020B0604020202020204" pitchFamily="34" charset="0"/>
                <a:ea typeface="Times New Roman" panose="02020603050405020304" pitchFamily="18" charset="0"/>
              </a:rPr>
              <a:t>material weakness</a:t>
            </a:r>
            <a:r>
              <a:rPr lang="x-none" sz="1800" dirty="0">
                <a:effectLst/>
                <a:latin typeface="Arial" panose="020B0604020202020204" pitchFamily="34" charset="0"/>
                <a:ea typeface="Times New Roman" panose="02020603050405020304" pitchFamily="18" charset="0"/>
              </a:rPr>
              <a:t> is a deficiency, or a combination of deficiencies, in internal control such that </a:t>
            </a:r>
            <a:r>
              <a:rPr lang="x-none" sz="1800" u="sng" dirty="0">
                <a:effectLst/>
                <a:latin typeface="Arial" panose="020B0604020202020204" pitchFamily="34" charset="0"/>
                <a:ea typeface="Times New Roman" panose="02020603050405020304" pitchFamily="18" charset="0"/>
              </a:rPr>
              <a:t>there is a reasonable possibility that a material misstatement of the </a:t>
            </a:r>
            <a:r>
              <a:rPr lang="en-US" sz="1800" u="sng" dirty="0">
                <a:effectLst/>
                <a:latin typeface="Arial" panose="020B0604020202020204" pitchFamily="34" charset="0"/>
                <a:ea typeface="Times New Roman" panose="02020603050405020304" pitchFamily="18" charset="0"/>
              </a:rPr>
              <a:t>Agency’s</a:t>
            </a:r>
            <a:r>
              <a:rPr lang="x-none" sz="1800" u="sng" dirty="0">
                <a:effectLst/>
                <a:latin typeface="Arial" panose="020B0604020202020204" pitchFamily="34" charset="0"/>
                <a:ea typeface="Times New Roman" panose="02020603050405020304" pitchFamily="18" charset="0"/>
              </a:rPr>
              <a:t> financial statements will not be prevented, or detected and corrected on a timely basi</a:t>
            </a:r>
            <a:r>
              <a:rPr lang="en-US" sz="1800" u="sng" dirty="0">
                <a:effectLst/>
                <a:latin typeface="Arial" panose="020B0604020202020204" pitchFamily="34" charset="0"/>
                <a:ea typeface="Times New Roman" panose="02020603050405020304" pitchFamily="18" charset="0"/>
              </a:rPr>
              <a:t>s</a:t>
            </a:r>
            <a:r>
              <a:rPr lang="x-none" sz="1800" u="sng" dirty="0">
                <a:effectLst/>
                <a:latin typeface="Arial" panose="020B0604020202020204" pitchFamily="34" charset="0"/>
                <a:ea typeface="Times New Roman" panose="02020603050405020304" pitchFamily="18" charset="0"/>
              </a:rPr>
              <a:t> </a:t>
            </a:r>
            <a:endParaRPr lang="en-US" sz="1800" u="sng" dirty="0">
              <a:effectLst/>
              <a:latin typeface="Arial" panose="020B0604020202020204" pitchFamily="34" charset="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endParaRPr lang="en-US" sz="1800" dirty="0">
              <a:latin typeface="Arial" panose="020B0604020202020204" pitchFamily="34" charset="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x-none" sz="1800" dirty="0">
                <a:effectLst/>
                <a:latin typeface="Arial" panose="020B0604020202020204" pitchFamily="34" charset="0"/>
                <a:ea typeface="Times New Roman" panose="02020603050405020304" pitchFamily="18" charset="0"/>
              </a:rPr>
              <a:t>A </a:t>
            </a:r>
            <a:r>
              <a:rPr lang="x-none" sz="1800" i="1" dirty="0">
                <a:effectLst/>
                <a:latin typeface="Arial" panose="020B0604020202020204" pitchFamily="34" charset="0"/>
                <a:ea typeface="Times New Roman" panose="02020603050405020304" pitchFamily="18" charset="0"/>
              </a:rPr>
              <a:t>significant deficiency</a:t>
            </a:r>
            <a:r>
              <a:rPr lang="x-none" sz="1800" dirty="0">
                <a:effectLst/>
                <a:latin typeface="Arial" panose="020B0604020202020204" pitchFamily="34" charset="0"/>
                <a:ea typeface="Times New Roman" panose="02020603050405020304" pitchFamily="18" charset="0"/>
              </a:rPr>
              <a:t> is a deficiency, or a combination of deficiencies, in internal control that is </a:t>
            </a:r>
            <a:r>
              <a:rPr lang="x-none" sz="1800" u="sng" dirty="0">
                <a:effectLst/>
                <a:latin typeface="Arial" panose="020B0604020202020204" pitchFamily="34" charset="0"/>
                <a:ea typeface="Times New Roman" panose="02020603050405020304" pitchFamily="18" charset="0"/>
              </a:rPr>
              <a:t>less severe than a material weakness, yet important enough to merit attention by those charged with governance</a:t>
            </a:r>
            <a:endParaRPr lang="en-US" u="sng" dirty="0"/>
          </a:p>
        </p:txBody>
      </p:sp>
      <p:sp>
        <p:nvSpPr>
          <p:cNvPr id="2" name="Slide Number Placeholder 1">
            <a:extLst>
              <a:ext uri="{FF2B5EF4-FFF2-40B4-BE49-F238E27FC236}">
                <a16:creationId xmlns:a16="http://schemas.microsoft.com/office/drawing/2014/main" id="{392F98F2-6C1C-4C23-B0AE-5DE947B0749B}"/>
              </a:ext>
            </a:extLst>
          </p:cNvPr>
          <p:cNvSpPr>
            <a:spLocks noGrp="1"/>
          </p:cNvSpPr>
          <p:nvPr>
            <p:ph type="sldNum" sz="quarter" idx="12"/>
          </p:nvPr>
        </p:nvSpPr>
        <p:spPr/>
        <p:txBody>
          <a:bodyPr/>
          <a:lstStyle/>
          <a:p>
            <a:fld id="{3A98EE3D-8CD1-4C3F-BD1C-C98C9596463C}" type="slidenum">
              <a:rPr lang="en-US" noProof="0" smtClean="0"/>
              <a:t>5</a:t>
            </a:fld>
            <a:endParaRPr lang="en-US" noProof="0" dirty="0"/>
          </a:p>
        </p:txBody>
      </p:sp>
    </p:spTree>
    <p:extLst>
      <p:ext uri="{BB962C8B-B14F-4D97-AF65-F5344CB8AC3E}">
        <p14:creationId xmlns:p14="http://schemas.microsoft.com/office/powerpoint/2010/main" val="34000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8672D-D6C9-46F3-B9D8-2FD1DA5798D1}"/>
              </a:ext>
            </a:extLst>
          </p:cNvPr>
          <p:cNvSpPr>
            <a:spLocks noGrp="1"/>
          </p:cNvSpPr>
          <p:nvPr>
            <p:ph type="title"/>
          </p:nvPr>
        </p:nvSpPr>
        <p:spPr>
          <a:xfrm>
            <a:off x="835729" y="831682"/>
            <a:ext cx="10373933" cy="52520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effectLst/>
                <a:latin typeface="+mn-lt"/>
                <a:ea typeface="+mn-ea"/>
                <a:cs typeface="+mn-cs"/>
              </a:rPr>
              <a:t>Finding # I </a:t>
            </a:r>
          </a:p>
        </p:txBody>
      </p:sp>
      <p:sp>
        <p:nvSpPr>
          <p:cNvPr id="4" name="Content Placeholder 3">
            <a:extLst>
              <a:ext uri="{FF2B5EF4-FFF2-40B4-BE49-F238E27FC236}">
                <a16:creationId xmlns:a16="http://schemas.microsoft.com/office/drawing/2014/main" id="{272ACA5F-57CA-4F69-BC64-F46D1EEBC2A9}"/>
              </a:ext>
            </a:extLst>
          </p:cNvPr>
          <p:cNvSpPr>
            <a:spLocks noGrp="1"/>
          </p:cNvSpPr>
          <p:nvPr>
            <p:ph sz="half" idx="2"/>
          </p:nvPr>
        </p:nvSpPr>
        <p:spPr>
          <a:xfrm>
            <a:off x="1195754" y="2292290"/>
            <a:ext cx="9793824" cy="3633471"/>
          </a:xfrm>
        </p:spPr>
        <p:txBody>
          <a:bodyPr/>
          <a:lstStyle/>
          <a:p>
            <a:pPr fontAlgn="base"/>
            <a:r>
              <a:rPr lang="en-US" dirty="0"/>
              <a:t> </a:t>
            </a:r>
          </a:p>
          <a:p>
            <a:endParaRPr lang="en-US" dirty="0"/>
          </a:p>
        </p:txBody>
      </p:sp>
      <p:graphicFrame>
        <p:nvGraphicFramePr>
          <p:cNvPr id="2" name="Table 1">
            <a:extLst>
              <a:ext uri="{FF2B5EF4-FFF2-40B4-BE49-F238E27FC236}">
                <a16:creationId xmlns:a16="http://schemas.microsoft.com/office/drawing/2014/main" id="{E25C30D4-0C8D-4B79-B642-E19D2807A504}"/>
              </a:ext>
            </a:extLst>
          </p:cNvPr>
          <p:cNvGraphicFramePr>
            <a:graphicFrameLocks noGrp="1"/>
          </p:cNvGraphicFramePr>
          <p:nvPr>
            <p:extLst>
              <p:ext uri="{D42A27DB-BD31-4B8C-83A1-F6EECF244321}">
                <p14:modId xmlns:p14="http://schemas.microsoft.com/office/powerpoint/2010/main" val="790093054"/>
              </p:ext>
            </p:extLst>
          </p:nvPr>
        </p:nvGraphicFramePr>
        <p:xfrm>
          <a:off x="835729" y="1715917"/>
          <a:ext cx="10373933" cy="4472446"/>
        </p:xfrm>
        <a:graphic>
          <a:graphicData uri="http://schemas.openxmlformats.org/drawingml/2006/table">
            <a:tbl>
              <a:tblPr firstRow="1" bandRow="1">
                <a:tableStyleId>{5C22544A-7EE6-4342-B048-85BDC9FD1C3A}</a:tableStyleId>
              </a:tblPr>
              <a:tblGrid>
                <a:gridCol w="10373933">
                  <a:extLst>
                    <a:ext uri="{9D8B030D-6E8A-4147-A177-3AD203B41FA5}">
                      <a16:colId xmlns:a16="http://schemas.microsoft.com/office/drawing/2014/main" val="1096328185"/>
                    </a:ext>
                  </a:extLst>
                </a:gridCol>
              </a:tblGrid>
              <a:tr h="693030">
                <a:tc>
                  <a:txBody>
                    <a:bodyPr/>
                    <a:lstStyle/>
                    <a:p>
                      <a:pPr>
                        <a:lnSpc>
                          <a:spcPct val="100000"/>
                        </a:lnSpc>
                      </a:pPr>
                      <a:r>
                        <a:rPr lang="en-US" sz="1800" b="0" u="sng" dirty="0">
                          <a:solidFill>
                            <a:schemeClr val="tx1"/>
                          </a:solidFill>
                        </a:rPr>
                        <a:t>Caption</a:t>
                      </a:r>
                      <a:r>
                        <a:rPr lang="en-US" sz="1800" b="0" u="none" dirty="0">
                          <a:solidFill>
                            <a:schemeClr val="tx1"/>
                          </a:solidFill>
                        </a:rPr>
                        <a:t> -  </a:t>
                      </a:r>
                      <a:r>
                        <a:rPr lang="en-US" sz="1800" b="0" kern="1200" dirty="0">
                          <a:solidFill>
                            <a:schemeClr val="dk1"/>
                          </a:solidFill>
                          <a:effectLst/>
                          <a:latin typeface="+mn-lt"/>
                          <a:ea typeface="+mn-ea"/>
                          <a:cs typeface="+mn-cs"/>
                        </a:rPr>
                        <a:t>Significant Deficiency Over Controls Over Financial Statements Preparation</a:t>
                      </a:r>
                    </a:p>
                    <a:p>
                      <a:pPr>
                        <a:lnSpc>
                          <a:spcPct val="100000"/>
                        </a:lnSpc>
                      </a:pPr>
                      <a:endParaRPr lang="en-US" sz="1800" b="0" dirty="0">
                        <a:solidFill>
                          <a:schemeClr val="tx1"/>
                        </a:solidFill>
                      </a:endParaRPr>
                    </a:p>
                  </a:txBody>
                  <a:tcPr/>
                </a:tc>
                <a:extLst>
                  <a:ext uri="{0D108BD9-81ED-4DB2-BD59-A6C34878D82A}">
                    <a16:rowId xmlns:a16="http://schemas.microsoft.com/office/drawing/2014/main" val="1821384683"/>
                  </a:ext>
                </a:extLst>
              </a:tr>
              <a:tr h="3779416">
                <a:tc>
                  <a:txBody>
                    <a:bodyPr/>
                    <a:lstStyle/>
                    <a:p>
                      <a:pPr marL="0" indent="0">
                        <a:buFont typeface="Arial" panose="020B0604020202020204" pitchFamily="34" charset="0"/>
                        <a:buNone/>
                      </a:pPr>
                      <a:r>
                        <a:rPr lang="en-US" sz="1800" b="0" u="sng" kern="1200" dirty="0">
                          <a:solidFill>
                            <a:schemeClr val="dk1"/>
                          </a:solidFill>
                          <a:effectLst/>
                          <a:latin typeface="+mn-lt"/>
                          <a:ea typeface="+mn-ea"/>
                          <a:cs typeface="+mn-cs"/>
                        </a:rPr>
                        <a:t>Condition </a:t>
                      </a:r>
                    </a:p>
                    <a:p>
                      <a:pPr marL="0" indent="0">
                        <a:buFont typeface="Arial" panose="020B0604020202020204" pitchFamily="34" charset="0"/>
                        <a:buNone/>
                      </a:pPr>
                      <a:endParaRPr lang="en-US" sz="1800" b="0" kern="1200" dirty="0">
                        <a:solidFill>
                          <a:schemeClr val="dk1"/>
                        </a:solidFill>
                        <a:effectLst/>
                        <a:latin typeface="+mn-lt"/>
                        <a:ea typeface="+mn-ea"/>
                        <a:cs typeface="+mn-cs"/>
                      </a:endParaRPr>
                    </a:p>
                    <a:p>
                      <a:pPr marL="285750" indent="-285750" hangingPunct="0">
                        <a:buFont typeface="Arial" panose="020B0604020202020204" pitchFamily="34" charset="0"/>
                        <a:buChar char="•"/>
                      </a:pPr>
                      <a:r>
                        <a:rPr lang="en-US" sz="1800" kern="1200" dirty="0">
                          <a:solidFill>
                            <a:schemeClr val="dk1"/>
                          </a:solidFill>
                          <a:effectLst/>
                          <a:latin typeface="+mn-lt"/>
                          <a:ea typeface="+mn-ea"/>
                          <a:cs typeface="+mn-cs"/>
                        </a:rPr>
                        <a:t>The Library relies on City Dynamics and MIP Fund Accounting System for the compilation of the Library-wide financial statements. However, MIP Fund Accounting System was not used throughout the year to capture accounting events of the Library. </a:t>
                      </a:r>
                    </a:p>
                    <a:p>
                      <a:pPr marL="285750" indent="-285750" hangingPunct="0">
                        <a:buFont typeface="Arial" panose="020B0604020202020204" pitchFamily="34" charset="0"/>
                        <a:buChar char="•"/>
                      </a:pPr>
                      <a:endParaRPr lang="en-US" sz="1800" kern="1200" dirty="0">
                        <a:solidFill>
                          <a:schemeClr val="dk1"/>
                        </a:solidFill>
                        <a:effectLst/>
                        <a:latin typeface="+mn-lt"/>
                        <a:ea typeface="+mn-ea"/>
                        <a:cs typeface="+mn-cs"/>
                      </a:endParaRPr>
                    </a:p>
                    <a:p>
                      <a:pPr marL="285750" indent="-285750" hangingPunct="0">
                        <a:buFont typeface="Arial" panose="020B0604020202020204" pitchFamily="34" charset="0"/>
                        <a:buChar char="•"/>
                      </a:pPr>
                      <a:r>
                        <a:rPr lang="en-US" sz="1800" kern="1200" dirty="0">
                          <a:solidFill>
                            <a:schemeClr val="dk1"/>
                          </a:solidFill>
                          <a:effectLst/>
                          <a:latin typeface="+mn-lt"/>
                          <a:ea typeface="+mn-ea"/>
                          <a:cs typeface="+mn-cs"/>
                        </a:rPr>
                        <a:t>The year end compilation of the Library-wide financial statements is complex and heavily reliant on manual adjustments to properly record accounting events. Several material adjustments were made at year to correct the draft financial statements that were materially misstated. </a:t>
                      </a:r>
                    </a:p>
                    <a:p>
                      <a:pPr marL="285750" indent="-285750" hangingPunct="0">
                        <a:buFont typeface="Arial" panose="020B0604020202020204" pitchFamily="34" charset="0"/>
                        <a:buChar char="•"/>
                      </a:pP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28151288"/>
                  </a:ext>
                </a:extLst>
              </a:tr>
            </a:tbl>
          </a:graphicData>
        </a:graphic>
      </p:graphicFrame>
      <p:sp>
        <p:nvSpPr>
          <p:cNvPr id="5" name="Slide Number Placeholder 4">
            <a:extLst>
              <a:ext uri="{FF2B5EF4-FFF2-40B4-BE49-F238E27FC236}">
                <a16:creationId xmlns:a16="http://schemas.microsoft.com/office/drawing/2014/main" id="{AA29ABB8-1318-4647-80ED-34DDDCCE7B6C}"/>
              </a:ext>
            </a:extLst>
          </p:cNvPr>
          <p:cNvSpPr>
            <a:spLocks noGrp="1"/>
          </p:cNvSpPr>
          <p:nvPr>
            <p:ph type="sldNum" sz="quarter" idx="12"/>
          </p:nvPr>
        </p:nvSpPr>
        <p:spPr/>
        <p:txBody>
          <a:bodyPr/>
          <a:lstStyle/>
          <a:p>
            <a:fld id="{3A98EE3D-8CD1-4C3F-BD1C-C98C9596463C}" type="slidenum">
              <a:rPr lang="en-US" noProof="0" smtClean="0"/>
              <a:t>6</a:t>
            </a:fld>
            <a:endParaRPr lang="en-US" noProof="0" dirty="0"/>
          </a:p>
        </p:txBody>
      </p:sp>
    </p:spTree>
    <p:extLst>
      <p:ext uri="{BB962C8B-B14F-4D97-AF65-F5344CB8AC3E}">
        <p14:creationId xmlns:p14="http://schemas.microsoft.com/office/powerpoint/2010/main" val="395814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8672D-D6C9-46F3-B9D8-2FD1DA5798D1}"/>
              </a:ext>
            </a:extLst>
          </p:cNvPr>
          <p:cNvSpPr>
            <a:spLocks noGrp="1"/>
          </p:cNvSpPr>
          <p:nvPr>
            <p:ph type="title"/>
          </p:nvPr>
        </p:nvSpPr>
        <p:spPr>
          <a:xfrm>
            <a:off x="835729" y="669637"/>
            <a:ext cx="10373933" cy="525203"/>
          </a:xfrm>
        </p:spPr>
        <p:txBody>
          <a:bodyPr>
            <a:noAutofit/>
          </a:bodyPr>
          <a:lstStyle/>
          <a:p>
            <a:pPr lvl="0">
              <a:lnSpc>
                <a:spcPct val="100000"/>
              </a:lnSpc>
              <a:spcBef>
                <a:spcPts val="0"/>
              </a:spcBef>
              <a:defRPr/>
            </a:pPr>
            <a:r>
              <a:rPr lang="en-US" sz="2400" b="1" kern="1200" dirty="0">
                <a:solidFill>
                  <a:schemeClr val="dk1"/>
                </a:solidFill>
                <a:effectLst/>
                <a:latin typeface="+mn-lt"/>
                <a:ea typeface="+mn-ea"/>
                <a:cs typeface="+mn-cs"/>
              </a:rPr>
              <a:t>Finding # I </a:t>
            </a:r>
            <a:r>
              <a:rPr lang="en-US" sz="2400" b="1" dirty="0"/>
              <a:t>(Continued)</a:t>
            </a:r>
            <a:endParaRPr lang="en-US" sz="2400" b="1" kern="1200" dirty="0">
              <a:solidFill>
                <a:schemeClr val="dk1"/>
              </a:solidFill>
              <a:effectLst/>
              <a:latin typeface="+mn-lt"/>
              <a:ea typeface="+mn-ea"/>
              <a:cs typeface="+mn-cs"/>
            </a:endParaRPr>
          </a:p>
        </p:txBody>
      </p:sp>
      <p:sp>
        <p:nvSpPr>
          <p:cNvPr id="4" name="Content Placeholder 3">
            <a:extLst>
              <a:ext uri="{FF2B5EF4-FFF2-40B4-BE49-F238E27FC236}">
                <a16:creationId xmlns:a16="http://schemas.microsoft.com/office/drawing/2014/main" id="{272ACA5F-57CA-4F69-BC64-F46D1EEBC2A9}"/>
              </a:ext>
            </a:extLst>
          </p:cNvPr>
          <p:cNvSpPr>
            <a:spLocks noGrp="1"/>
          </p:cNvSpPr>
          <p:nvPr>
            <p:ph sz="half" idx="2"/>
          </p:nvPr>
        </p:nvSpPr>
        <p:spPr>
          <a:xfrm>
            <a:off x="1195754" y="2292290"/>
            <a:ext cx="9793824" cy="3633471"/>
          </a:xfrm>
        </p:spPr>
        <p:txBody>
          <a:bodyPr/>
          <a:lstStyle/>
          <a:p>
            <a:pPr fontAlgn="base"/>
            <a:r>
              <a:rPr lang="en-US" dirty="0"/>
              <a:t> </a:t>
            </a:r>
          </a:p>
          <a:p>
            <a:endParaRPr lang="en-US" dirty="0"/>
          </a:p>
        </p:txBody>
      </p:sp>
      <p:graphicFrame>
        <p:nvGraphicFramePr>
          <p:cNvPr id="2" name="Table 1">
            <a:extLst>
              <a:ext uri="{FF2B5EF4-FFF2-40B4-BE49-F238E27FC236}">
                <a16:creationId xmlns:a16="http://schemas.microsoft.com/office/drawing/2014/main" id="{E25C30D4-0C8D-4B79-B642-E19D2807A504}"/>
              </a:ext>
            </a:extLst>
          </p:cNvPr>
          <p:cNvGraphicFramePr>
            <a:graphicFrameLocks noGrp="1"/>
          </p:cNvGraphicFramePr>
          <p:nvPr>
            <p:extLst>
              <p:ext uri="{D42A27DB-BD31-4B8C-83A1-F6EECF244321}">
                <p14:modId xmlns:p14="http://schemas.microsoft.com/office/powerpoint/2010/main" val="955051138"/>
              </p:ext>
            </p:extLst>
          </p:nvPr>
        </p:nvGraphicFramePr>
        <p:xfrm>
          <a:off x="835729" y="1455378"/>
          <a:ext cx="10520541" cy="4730921"/>
        </p:xfrm>
        <a:graphic>
          <a:graphicData uri="http://schemas.openxmlformats.org/drawingml/2006/table">
            <a:tbl>
              <a:tblPr firstRow="1" bandRow="1">
                <a:tableStyleId>{5C22544A-7EE6-4342-B048-85BDC9FD1C3A}</a:tableStyleId>
              </a:tblPr>
              <a:tblGrid>
                <a:gridCol w="10520541">
                  <a:extLst>
                    <a:ext uri="{9D8B030D-6E8A-4147-A177-3AD203B41FA5}">
                      <a16:colId xmlns:a16="http://schemas.microsoft.com/office/drawing/2014/main" val="1096328185"/>
                    </a:ext>
                  </a:extLst>
                </a:gridCol>
              </a:tblGrid>
              <a:tr h="4730921">
                <a:tc>
                  <a:txBody>
                    <a:bodyPr/>
                    <a:lstStyle/>
                    <a:p>
                      <a:pPr marL="0" indent="0">
                        <a:buFont typeface="Arial" panose="020B0604020202020204" pitchFamily="34" charset="0"/>
                        <a:buNone/>
                      </a:pPr>
                      <a:r>
                        <a:rPr lang="en-US" sz="1800" b="0" u="sng" kern="1200" dirty="0">
                          <a:solidFill>
                            <a:schemeClr val="dk1"/>
                          </a:solidFill>
                          <a:effectLst/>
                          <a:latin typeface="+mn-lt"/>
                          <a:ea typeface="+mn-ea"/>
                          <a:cs typeface="+mn-cs"/>
                        </a:rPr>
                        <a:t>Condition (continued) </a:t>
                      </a:r>
                    </a:p>
                    <a:p>
                      <a:pPr marL="0" indent="0">
                        <a:buFont typeface="Arial" panose="020B0604020202020204" pitchFamily="34" charset="0"/>
                        <a:buNone/>
                      </a:pPr>
                      <a:endParaRPr lang="en-US" sz="1600" b="0" u="sng" kern="1200" dirty="0">
                        <a:solidFill>
                          <a:schemeClr val="dk1"/>
                        </a:solidFill>
                        <a:effectLst/>
                        <a:latin typeface="+mn-lt"/>
                        <a:ea typeface="+mn-ea"/>
                        <a:cs typeface="+mn-cs"/>
                      </a:endParaRPr>
                    </a:p>
                    <a:p>
                      <a:pPr marL="285750" indent="-285750" algn="l" defTabSz="914400" rtl="0" eaLnBrk="1" latinLnBrk="0" hangingPunct="0">
                        <a:lnSpc>
                          <a:spcPct val="100000"/>
                        </a:lnSpc>
                        <a:buFont typeface="Arial" panose="020B0604020202020204" pitchFamily="34" charset="0"/>
                        <a:buChar char="•"/>
                      </a:pPr>
                      <a:r>
                        <a:rPr lang="en-US" sz="1800" b="0" kern="1200" dirty="0">
                          <a:solidFill>
                            <a:schemeClr val="dk1"/>
                          </a:solidFill>
                          <a:effectLst/>
                          <a:latin typeface="+mn-lt"/>
                          <a:ea typeface="+mn-ea"/>
                          <a:cs typeface="+mn-cs"/>
                        </a:rPr>
                        <a:t>Equity in city’s pooled cash and cash equivalents was misstated by $955,900</a:t>
                      </a:r>
                    </a:p>
                    <a:p>
                      <a:pPr marL="285750" indent="-285750" algn="l" defTabSz="914400" rtl="0" eaLnBrk="1" latinLnBrk="0" hangingPunct="0">
                        <a:lnSpc>
                          <a:spcPct val="50000"/>
                        </a:lnSpc>
                        <a:buFont typeface="Arial" panose="020B0604020202020204" pitchFamily="34" charset="0"/>
                        <a:buChar char="•"/>
                      </a:pPr>
                      <a:endParaRPr lang="en-US" sz="1800" b="0" kern="1200" dirty="0">
                        <a:solidFill>
                          <a:schemeClr val="dk1"/>
                        </a:solidFill>
                        <a:effectLst/>
                        <a:latin typeface="+mn-lt"/>
                        <a:ea typeface="+mn-ea"/>
                        <a:cs typeface="+mn-cs"/>
                      </a:endParaRPr>
                    </a:p>
                    <a:p>
                      <a:pPr marL="285750" indent="-285750" algn="l" defTabSz="914400" rtl="0" eaLnBrk="1" latinLnBrk="0" hangingPunct="0">
                        <a:lnSpc>
                          <a:spcPct val="100000"/>
                        </a:lnSpc>
                        <a:buFont typeface="Arial" panose="020B0604020202020204" pitchFamily="34" charset="0"/>
                        <a:buChar char="•"/>
                      </a:pPr>
                      <a:r>
                        <a:rPr lang="en-US" sz="1800" b="0" kern="1200" dirty="0">
                          <a:solidFill>
                            <a:schemeClr val="dk1"/>
                          </a:solidFill>
                          <a:effectLst/>
                          <a:latin typeface="+mn-lt"/>
                          <a:ea typeface="+mn-ea"/>
                          <a:cs typeface="+mn-cs"/>
                        </a:rPr>
                        <a:t>General revenues: Baltimore city fund was misstated by $1,404,000</a:t>
                      </a:r>
                    </a:p>
                    <a:p>
                      <a:pPr marL="285750" indent="-285750" algn="l" defTabSz="914400" rtl="0" eaLnBrk="1" latinLnBrk="0" hangingPunct="0">
                        <a:lnSpc>
                          <a:spcPct val="50000"/>
                        </a:lnSpc>
                        <a:buFont typeface="Arial" panose="020B0604020202020204" pitchFamily="34" charset="0"/>
                        <a:buChar char="•"/>
                      </a:pPr>
                      <a:endParaRPr lang="en-US" sz="1800" b="0" kern="1200" dirty="0">
                        <a:solidFill>
                          <a:schemeClr val="dk1"/>
                        </a:solidFill>
                        <a:effectLst/>
                        <a:latin typeface="+mn-lt"/>
                        <a:ea typeface="+mn-ea"/>
                        <a:cs typeface="+mn-cs"/>
                      </a:endParaRPr>
                    </a:p>
                    <a:p>
                      <a:pPr marL="285750" indent="-285750" algn="l" defTabSz="914400" rtl="0" eaLnBrk="1" latinLnBrk="0" hangingPunct="0">
                        <a:lnSpc>
                          <a:spcPct val="100000"/>
                        </a:lnSpc>
                        <a:buFont typeface="Arial" panose="020B0604020202020204" pitchFamily="34" charset="0"/>
                        <a:buChar char="•"/>
                      </a:pPr>
                      <a:r>
                        <a:rPr lang="en-US" sz="1800" b="0" kern="1200" dirty="0">
                          <a:solidFill>
                            <a:schemeClr val="dk1"/>
                          </a:solidFill>
                          <a:effectLst/>
                          <a:latin typeface="+mn-lt"/>
                          <a:ea typeface="+mn-ea"/>
                          <a:cs typeface="+mn-cs"/>
                        </a:rPr>
                        <a:t>Transfer for capital activity, and expenses were misstated by $449,000 </a:t>
                      </a:r>
                    </a:p>
                    <a:p>
                      <a:pPr marL="285750" indent="-285750" algn="l" defTabSz="914400" rtl="0" eaLnBrk="1" latinLnBrk="0" hangingPunct="0">
                        <a:lnSpc>
                          <a:spcPct val="50000"/>
                        </a:lnSpc>
                        <a:buFont typeface="Arial" panose="020B0604020202020204" pitchFamily="34" charset="0"/>
                        <a:buChar char="•"/>
                      </a:pPr>
                      <a:endParaRPr lang="en-US" sz="1800" b="0" kern="1200" dirty="0">
                        <a:solidFill>
                          <a:schemeClr val="dk1"/>
                        </a:solidFill>
                        <a:effectLst/>
                        <a:latin typeface="+mn-lt"/>
                        <a:ea typeface="+mn-ea"/>
                        <a:cs typeface="+mn-cs"/>
                      </a:endParaRPr>
                    </a:p>
                    <a:p>
                      <a:pPr marL="285750" indent="-285750" hangingPunct="0">
                        <a:lnSpc>
                          <a:spcPct val="100000"/>
                        </a:lnSpc>
                        <a:buFont typeface="Arial" panose="020B0604020202020204" pitchFamily="34" charset="0"/>
                        <a:buChar char="•"/>
                      </a:pPr>
                      <a:r>
                        <a:rPr lang="en-US" sz="1800" b="0" kern="1200" dirty="0">
                          <a:solidFill>
                            <a:schemeClr val="dk1"/>
                          </a:solidFill>
                          <a:effectLst/>
                          <a:latin typeface="+mn-lt"/>
                          <a:ea typeface="+mn-ea"/>
                          <a:cs typeface="+mn-cs"/>
                        </a:rPr>
                        <a:t>Expendable net position was misclassified by $12,546,700 </a:t>
                      </a:r>
                    </a:p>
                    <a:p>
                      <a:pPr marL="285750" indent="-285750" hangingPunct="0">
                        <a:lnSpc>
                          <a:spcPct val="50000"/>
                        </a:lnSpc>
                        <a:buFont typeface="Arial" panose="020B0604020202020204" pitchFamily="34" charset="0"/>
                        <a:buChar char="•"/>
                      </a:pPr>
                      <a:endParaRPr lang="en-US" sz="1800" b="0" kern="1200" dirty="0">
                        <a:solidFill>
                          <a:schemeClr val="dk1"/>
                        </a:solidFill>
                        <a:effectLst/>
                        <a:latin typeface="+mn-lt"/>
                        <a:ea typeface="+mn-ea"/>
                        <a:cs typeface="+mn-cs"/>
                      </a:endParaRPr>
                    </a:p>
                    <a:p>
                      <a:pPr marL="285750" indent="-285750" hangingPunct="0">
                        <a:lnSpc>
                          <a:spcPct val="100000"/>
                        </a:lnSpc>
                        <a:buFont typeface="Arial" panose="020B0604020202020204" pitchFamily="34" charset="0"/>
                        <a:buChar char="•"/>
                      </a:pPr>
                      <a:r>
                        <a:rPr lang="en-US" sz="1800" b="0" kern="1200" dirty="0">
                          <a:solidFill>
                            <a:schemeClr val="dk1"/>
                          </a:solidFill>
                          <a:effectLst/>
                          <a:latin typeface="+mn-lt"/>
                          <a:ea typeface="+mn-ea"/>
                          <a:cs typeface="+mn-cs"/>
                        </a:rPr>
                        <a:t>Non-expendable net position was misclassified by $3,044,100</a:t>
                      </a:r>
                    </a:p>
                    <a:p>
                      <a:pPr marL="285750" indent="-285750" hangingPunct="0">
                        <a:lnSpc>
                          <a:spcPct val="50000"/>
                        </a:lnSpc>
                        <a:buFont typeface="Arial" panose="020B0604020202020204" pitchFamily="34" charset="0"/>
                        <a:buChar char="•"/>
                      </a:pPr>
                      <a:endParaRPr lang="en-US" sz="1800" b="0" kern="1200" dirty="0">
                        <a:solidFill>
                          <a:schemeClr val="dk1"/>
                        </a:solidFill>
                        <a:effectLst/>
                        <a:latin typeface="+mn-lt"/>
                        <a:ea typeface="+mn-ea"/>
                        <a:cs typeface="+mn-cs"/>
                      </a:endParaRPr>
                    </a:p>
                    <a:p>
                      <a:pPr marL="285750" indent="-285750" hangingPunct="0">
                        <a:lnSpc>
                          <a:spcPct val="100000"/>
                        </a:lnSpc>
                        <a:buFont typeface="Arial" panose="020B0604020202020204" pitchFamily="34" charset="0"/>
                        <a:buChar char="•"/>
                      </a:pPr>
                      <a:r>
                        <a:rPr lang="en-US" sz="1800" b="0" kern="1200" dirty="0">
                          <a:solidFill>
                            <a:schemeClr val="dk1"/>
                          </a:solidFill>
                          <a:effectLst/>
                          <a:latin typeface="+mn-lt"/>
                          <a:ea typeface="+mn-ea"/>
                          <a:cs typeface="+mn-cs"/>
                        </a:rPr>
                        <a:t>Restricted for specific purpose in the government fund balance sheet was misclassified by $350,100</a:t>
                      </a:r>
                    </a:p>
                    <a:p>
                      <a:pPr marL="285750" indent="-285750" hangingPunct="0">
                        <a:lnSpc>
                          <a:spcPct val="50000"/>
                        </a:lnSpc>
                        <a:buFont typeface="Arial" panose="020B0604020202020204" pitchFamily="34" charset="0"/>
                        <a:buChar char="•"/>
                      </a:pPr>
                      <a:endParaRPr lang="en-US" sz="1800" b="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mn-lt"/>
                          <a:ea typeface="+mn-ea"/>
                          <a:cs typeface="+mn-cs"/>
                        </a:rPr>
                        <a:t>The reports provided to the auditor did not undergo appropriate supervisory review to ensure its accuracy and completeness prior to submission for audit</a:t>
                      </a:r>
                      <a:r>
                        <a:rPr lang="en-US" sz="1600" b="0" kern="1200" dirty="0">
                          <a:solidFill>
                            <a:schemeClr val="dk1"/>
                          </a:solidFill>
                          <a:effectLst/>
                          <a:latin typeface="+mn-lt"/>
                          <a:ea typeface="+mn-ea"/>
                          <a:cs typeface="+mn-cs"/>
                        </a:rPr>
                        <a:t> </a:t>
                      </a:r>
                    </a:p>
                  </a:txBody>
                  <a:tcPr/>
                </a:tc>
                <a:extLst>
                  <a:ext uri="{0D108BD9-81ED-4DB2-BD59-A6C34878D82A}">
                    <a16:rowId xmlns:a16="http://schemas.microsoft.com/office/drawing/2014/main" val="128151288"/>
                  </a:ext>
                </a:extLst>
              </a:tr>
            </a:tbl>
          </a:graphicData>
        </a:graphic>
      </p:graphicFrame>
      <p:sp>
        <p:nvSpPr>
          <p:cNvPr id="5" name="Slide Number Placeholder 4">
            <a:extLst>
              <a:ext uri="{FF2B5EF4-FFF2-40B4-BE49-F238E27FC236}">
                <a16:creationId xmlns:a16="http://schemas.microsoft.com/office/drawing/2014/main" id="{AA29ABB8-1318-4647-80ED-34DDDCCE7B6C}"/>
              </a:ext>
            </a:extLst>
          </p:cNvPr>
          <p:cNvSpPr>
            <a:spLocks noGrp="1"/>
          </p:cNvSpPr>
          <p:nvPr>
            <p:ph type="sldNum" sz="quarter" idx="12"/>
          </p:nvPr>
        </p:nvSpPr>
        <p:spPr/>
        <p:txBody>
          <a:bodyPr/>
          <a:lstStyle/>
          <a:p>
            <a:fld id="{3A98EE3D-8CD1-4C3F-BD1C-C98C9596463C}" type="slidenum">
              <a:rPr lang="en-US" noProof="0" smtClean="0"/>
              <a:t>7</a:t>
            </a:fld>
            <a:endParaRPr lang="en-US" noProof="0" dirty="0"/>
          </a:p>
        </p:txBody>
      </p:sp>
    </p:spTree>
    <p:extLst>
      <p:ext uri="{BB962C8B-B14F-4D97-AF65-F5344CB8AC3E}">
        <p14:creationId xmlns:p14="http://schemas.microsoft.com/office/powerpoint/2010/main" val="7317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8672D-D6C9-46F3-B9D8-2FD1DA5798D1}"/>
              </a:ext>
            </a:extLst>
          </p:cNvPr>
          <p:cNvSpPr>
            <a:spLocks noGrp="1"/>
          </p:cNvSpPr>
          <p:nvPr>
            <p:ph type="title"/>
          </p:nvPr>
        </p:nvSpPr>
        <p:spPr>
          <a:xfrm>
            <a:off x="835729" y="669637"/>
            <a:ext cx="10373933" cy="525203"/>
          </a:xfrm>
        </p:spPr>
        <p:txBody>
          <a:bodyPr>
            <a:noAutofit/>
          </a:bodyPr>
          <a:lstStyle/>
          <a:p>
            <a:pPr lvl="0">
              <a:lnSpc>
                <a:spcPct val="100000"/>
              </a:lnSpc>
              <a:spcBef>
                <a:spcPts val="0"/>
              </a:spcBef>
              <a:defRPr/>
            </a:pPr>
            <a:r>
              <a:rPr lang="en-US" sz="2400" b="1" kern="1200" dirty="0">
                <a:solidFill>
                  <a:schemeClr val="dk1"/>
                </a:solidFill>
                <a:effectLst/>
                <a:latin typeface="+mn-lt"/>
                <a:ea typeface="+mn-ea"/>
                <a:cs typeface="+mn-cs"/>
              </a:rPr>
              <a:t>Finding # I </a:t>
            </a:r>
            <a:r>
              <a:rPr lang="en-US" sz="2400" b="1" dirty="0"/>
              <a:t>(Continued)</a:t>
            </a:r>
            <a:endParaRPr lang="en-US" sz="2400" b="1" kern="1200" dirty="0">
              <a:solidFill>
                <a:schemeClr val="dk1"/>
              </a:solidFill>
              <a:effectLst/>
              <a:latin typeface="+mn-lt"/>
              <a:ea typeface="+mn-ea"/>
              <a:cs typeface="+mn-cs"/>
            </a:endParaRPr>
          </a:p>
        </p:txBody>
      </p:sp>
      <p:sp>
        <p:nvSpPr>
          <p:cNvPr id="4" name="Content Placeholder 3">
            <a:extLst>
              <a:ext uri="{FF2B5EF4-FFF2-40B4-BE49-F238E27FC236}">
                <a16:creationId xmlns:a16="http://schemas.microsoft.com/office/drawing/2014/main" id="{272ACA5F-57CA-4F69-BC64-F46D1EEBC2A9}"/>
              </a:ext>
            </a:extLst>
          </p:cNvPr>
          <p:cNvSpPr>
            <a:spLocks noGrp="1"/>
          </p:cNvSpPr>
          <p:nvPr>
            <p:ph sz="half" idx="2"/>
          </p:nvPr>
        </p:nvSpPr>
        <p:spPr>
          <a:xfrm>
            <a:off x="1195754" y="2292290"/>
            <a:ext cx="9793824" cy="3633471"/>
          </a:xfrm>
        </p:spPr>
        <p:txBody>
          <a:bodyPr/>
          <a:lstStyle/>
          <a:p>
            <a:pPr fontAlgn="base"/>
            <a:r>
              <a:rPr lang="en-US" dirty="0"/>
              <a:t> </a:t>
            </a:r>
          </a:p>
          <a:p>
            <a:endParaRPr lang="en-US" dirty="0"/>
          </a:p>
        </p:txBody>
      </p:sp>
      <p:graphicFrame>
        <p:nvGraphicFramePr>
          <p:cNvPr id="2" name="Table 1">
            <a:extLst>
              <a:ext uri="{FF2B5EF4-FFF2-40B4-BE49-F238E27FC236}">
                <a16:creationId xmlns:a16="http://schemas.microsoft.com/office/drawing/2014/main" id="{E25C30D4-0C8D-4B79-B642-E19D2807A504}"/>
              </a:ext>
            </a:extLst>
          </p:cNvPr>
          <p:cNvGraphicFramePr>
            <a:graphicFrameLocks noGrp="1"/>
          </p:cNvGraphicFramePr>
          <p:nvPr>
            <p:extLst>
              <p:ext uri="{D42A27DB-BD31-4B8C-83A1-F6EECF244321}">
                <p14:modId xmlns:p14="http://schemas.microsoft.com/office/powerpoint/2010/main" val="3365697836"/>
              </p:ext>
            </p:extLst>
          </p:nvPr>
        </p:nvGraphicFramePr>
        <p:xfrm>
          <a:off x="835729" y="1194839"/>
          <a:ext cx="10520541" cy="4175457"/>
        </p:xfrm>
        <a:graphic>
          <a:graphicData uri="http://schemas.openxmlformats.org/drawingml/2006/table">
            <a:tbl>
              <a:tblPr firstRow="1" bandRow="1">
                <a:tableStyleId>{5C22544A-7EE6-4342-B048-85BDC9FD1C3A}</a:tableStyleId>
              </a:tblPr>
              <a:tblGrid>
                <a:gridCol w="10520541">
                  <a:extLst>
                    <a:ext uri="{9D8B030D-6E8A-4147-A177-3AD203B41FA5}">
                      <a16:colId xmlns:a16="http://schemas.microsoft.com/office/drawing/2014/main" val="1096328185"/>
                    </a:ext>
                  </a:extLst>
                </a:gridCol>
              </a:tblGrid>
              <a:tr h="3551482">
                <a:tc>
                  <a:txBody>
                    <a:bodyPr/>
                    <a:lstStyle/>
                    <a:p>
                      <a:pPr marL="0" indent="0">
                        <a:buFont typeface="Arial" panose="020B0604020202020204" pitchFamily="34" charset="0"/>
                        <a:buNone/>
                      </a:pPr>
                      <a:endParaRPr lang="en-US" sz="1600" b="0" kern="1200" dirty="0">
                        <a:solidFill>
                          <a:schemeClr val="dk1"/>
                        </a:solidFill>
                        <a:effectLst/>
                        <a:latin typeface="+mn-lt"/>
                        <a:ea typeface="+mn-ea"/>
                        <a:cs typeface="+mn-cs"/>
                      </a:endParaRPr>
                    </a:p>
                    <a:p>
                      <a:pPr marL="0" indent="0">
                        <a:buFont typeface="Arial" panose="020B0604020202020204" pitchFamily="34" charset="0"/>
                        <a:buNone/>
                      </a:pPr>
                      <a:r>
                        <a:rPr lang="en-US" sz="1800" b="0" u="sng" kern="1200" dirty="0">
                          <a:solidFill>
                            <a:schemeClr val="dk1"/>
                          </a:solidFill>
                          <a:effectLst/>
                          <a:latin typeface="+mn-lt"/>
                          <a:ea typeface="+mn-ea"/>
                          <a:cs typeface="+mn-cs"/>
                        </a:rPr>
                        <a:t>Effect</a:t>
                      </a:r>
                    </a:p>
                    <a:p>
                      <a:pPr marL="285750" indent="-285750">
                        <a:buFont typeface="Arial" panose="020B0604020202020204" pitchFamily="34" charset="0"/>
                        <a:buChar char="•"/>
                      </a:pPr>
                      <a:endParaRPr lang="en-US" sz="1800" b="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0" kern="1200" dirty="0">
                          <a:solidFill>
                            <a:schemeClr val="dk1"/>
                          </a:solidFill>
                          <a:effectLst/>
                          <a:latin typeface="+mn-lt"/>
                          <a:ea typeface="+mn-ea"/>
                          <a:cs typeface="+mn-cs"/>
                        </a:rPr>
                        <a:t>Due to the manual processes used to compile the financial statement, information material misstatements to the financial statements may go undetected</a:t>
                      </a:r>
                    </a:p>
                    <a:p>
                      <a:pPr marL="285750" indent="-285750">
                        <a:buFont typeface="Arial" panose="020B0604020202020204" pitchFamily="34" charset="0"/>
                        <a:buChar char="•"/>
                      </a:pPr>
                      <a:endParaRPr lang="en-US" sz="1800" b="0" kern="1200" dirty="0">
                        <a:solidFill>
                          <a:schemeClr val="dk1"/>
                        </a:solidFill>
                        <a:effectLst/>
                        <a:latin typeface="+mn-lt"/>
                        <a:ea typeface="+mn-ea"/>
                        <a:cs typeface="+mn-cs"/>
                      </a:endParaRPr>
                    </a:p>
                    <a:p>
                      <a:r>
                        <a:rPr lang="en-US" sz="1800" b="0" u="sng" kern="1200" dirty="0">
                          <a:solidFill>
                            <a:schemeClr val="dk1"/>
                          </a:solidFill>
                          <a:effectLst/>
                          <a:latin typeface="+mn-lt"/>
                          <a:ea typeface="+mn-ea"/>
                          <a:cs typeface="+mn-cs"/>
                        </a:rPr>
                        <a:t>Recommendation I</a:t>
                      </a:r>
                    </a:p>
                    <a:p>
                      <a:endParaRPr lang="en-US" sz="1800" b="0" kern="1200" dirty="0">
                        <a:solidFill>
                          <a:schemeClr val="dk1"/>
                        </a:solidFill>
                        <a:effectLst/>
                        <a:latin typeface="+mn-lt"/>
                        <a:ea typeface="+mn-ea"/>
                        <a:cs typeface="+mn-cs"/>
                      </a:endParaRPr>
                    </a:p>
                    <a:p>
                      <a:pPr marL="285750" indent="-285750" hangingPunct="0">
                        <a:buFont typeface="Arial" panose="020B0604020202020204" pitchFamily="34" charset="0"/>
                        <a:buChar char="•"/>
                      </a:pPr>
                      <a:r>
                        <a:rPr lang="en-US" sz="1800" b="0" kern="1200" dirty="0">
                          <a:solidFill>
                            <a:schemeClr val="dk1"/>
                          </a:solidFill>
                          <a:effectLst/>
                          <a:latin typeface="+mn-lt"/>
                          <a:ea typeface="+mn-ea"/>
                          <a:cs typeface="+mn-cs"/>
                        </a:rPr>
                        <a:t>Refine the process used to complete the draft Library wide financial statements and the notes, all significant adjustments, and account reconciliations </a:t>
                      </a:r>
                    </a:p>
                    <a:p>
                      <a:pPr marL="285750" indent="-285750" hangingPunct="0">
                        <a:buFont typeface="Arial" panose="020B0604020202020204" pitchFamily="34" charset="0"/>
                        <a:buChar char="•"/>
                      </a:pPr>
                      <a:endParaRPr lang="en-US" sz="1800" b="0" kern="1200" dirty="0">
                        <a:solidFill>
                          <a:schemeClr val="dk1"/>
                        </a:solidFill>
                        <a:effectLst/>
                        <a:latin typeface="+mn-lt"/>
                        <a:ea typeface="+mn-ea"/>
                        <a:cs typeface="+mn-cs"/>
                      </a:endParaRPr>
                    </a:p>
                    <a:p>
                      <a:pPr marL="285750" indent="-285750" hangingPunct="0">
                        <a:buFont typeface="Arial" panose="020B0604020202020204" pitchFamily="34" charset="0"/>
                        <a:buChar char="•"/>
                      </a:pPr>
                      <a:r>
                        <a:rPr lang="en-US" sz="1800" b="0" kern="1200" dirty="0">
                          <a:solidFill>
                            <a:schemeClr val="dk1"/>
                          </a:solidFill>
                          <a:effectLst/>
                          <a:latin typeface="+mn-lt"/>
                          <a:ea typeface="+mn-ea"/>
                          <a:cs typeface="+mn-cs"/>
                        </a:rPr>
                        <a:t>Review these items</a:t>
                      </a:r>
                    </a:p>
                    <a:p>
                      <a:pPr marL="285750" indent="-285750">
                        <a:buFont typeface="Arial" panose="020B0604020202020204" pitchFamily="34" charset="0"/>
                        <a:buChar char="•"/>
                      </a:pPr>
                      <a:endParaRPr lang="en-US" sz="1600" b="0"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 </a:t>
                      </a:r>
                    </a:p>
                  </a:txBody>
                  <a:tcPr/>
                </a:tc>
                <a:extLst>
                  <a:ext uri="{0D108BD9-81ED-4DB2-BD59-A6C34878D82A}">
                    <a16:rowId xmlns:a16="http://schemas.microsoft.com/office/drawing/2014/main" val="128151288"/>
                  </a:ext>
                </a:extLst>
              </a:tr>
              <a:tr h="334977">
                <a:tc>
                  <a:txBody>
                    <a:bodyPr/>
                    <a:lstStyle/>
                    <a:p>
                      <a:pPr>
                        <a:lnSpc>
                          <a:spcPct val="100000"/>
                        </a:lnSpc>
                      </a:pPr>
                      <a:endParaRPr lang="en-US" sz="1400" b="0" dirty="0">
                        <a:solidFill>
                          <a:schemeClr val="tx1"/>
                        </a:solidFill>
                      </a:endParaRPr>
                    </a:p>
                  </a:txBody>
                  <a:tcPr/>
                </a:tc>
                <a:extLst>
                  <a:ext uri="{0D108BD9-81ED-4DB2-BD59-A6C34878D82A}">
                    <a16:rowId xmlns:a16="http://schemas.microsoft.com/office/drawing/2014/main" val="614957767"/>
                  </a:ext>
                </a:extLst>
              </a:tr>
            </a:tbl>
          </a:graphicData>
        </a:graphic>
      </p:graphicFrame>
      <p:sp>
        <p:nvSpPr>
          <p:cNvPr id="5" name="Slide Number Placeholder 4">
            <a:extLst>
              <a:ext uri="{FF2B5EF4-FFF2-40B4-BE49-F238E27FC236}">
                <a16:creationId xmlns:a16="http://schemas.microsoft.com/office/drawing/2014/main" id="{AA29ABB8-1318-4647-80ED-34DDDCCE7B6C}"/>
              </a:ext>
            </a:extLst>
          </p:cNvPr>
          <p:cNvSpPr>
            <a:spLocks noGrp="1"/>
          </p:cNvSpPr>
          <p:nvPr>
            <p:ph type="sldNum" sz="quarter" idx="12"/>
          </p:nvPr>
        </p:nvSpPr>
        <p:spPr/>
        <p:txBody>
          <a:bodyPr/>
          <a:lstStyle/>
          <a:p>
            <a:fld id="{3A98EE3D-8CD1-4C3F-BD1C-C98C9596463C}" type="slidenum">
              <a:rPr lang="en-US" noProof="0" smtClean="0"/>
              <a:t>8</a:t>
            </a:fld>
            <a:endParaRPr lang="en-US" noProof="0" dirty="0"/>
          </a:p>
        </p:txBody>
      </p:sp>
    </p:spTree>
    <p:extLst>
      <p:ext uri="{BB962C8B-B14F-4D97-AF65-F5344CB8AC3E}">
        <p14:creationId xmlns:p14="http://schemas.microsoft.com/office/powerpoint/2010/main" val="2398219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8672D-D6C9-46F3-B9D8-2FD1DA5798D1}"/>
              </a:ext>
            </a:extLst>
          </p:cNvPr>
          <p:cNvSpPr>
            <a:spLocks noGrp="1"/>
          </p:cNvSpPr>
          <p:nvPr>
            <p:ph type="title"/>
          </p:nvPr>
        </p:nvSpPr>
        <p:spPr>
          <a:xfrm>
            <a:off x="855419" y="767015"/>
            <a:ext cx="9793823" cy="525203"/>
          </a:xfrm>
        </p:spPr>
        <p:txBody>
          <a:bodyPr>
            <a:normAutofit/>
          </a:bodyPr>
          <a:lstStyle/>
          <a:p>
            <a:r>
              <a:rPr lang="en-US" sz="2400" b="1" dirty="0">
                <a:latin typeface="+mn-lt"/>
              </a:rPr>
              <a:t>Finding II</a:t>
            </a:r>
          </a:p>
        </p:txBody>
      </p:sp>
      <p:sp>
        <p:nvSpPr>
          <p:cNvPr id="4" name="Content Placeholder 3">
            <a:extLst>
              <a:ext uri="{FF2B5EF4-FFF2-40B4-BE49-F238E27FC236}">
                <a16:creationId xmlns:a16="http://schemas.microsoft.com/office/drawing/2014/main" id="{272ACA5F-57CA-4F69-BC64-F46D1EEBC2A9}"/>
              </a:ext>
            </a:extLst>
          </p:cNvPr>
          <p:cNvSpPr>
            <a:spLocks noGrp="1"/>
          </p:cNvSpPr>
          <p:nvPr>
            <p:ph sz="half" idx="2"/>
          </p:nvPr>
        </p:nvSpPr>
        <p:spPr>
          <a:xfrm>
            <a:off x="1195754" y="2292290"/>
            <a:ext cx="9793824" cy="3633471"/>
          </a:xfrm>
        </p:spPr>
        <p:txBody>
          <a:bodyPr/>
          <a:lstStyle/>
          <a:p>
            <a:pPr fontAlgn="base"/>
            <a:r>
              <a:rPr lang="en-US" dirty="0"/>
              <a:t> </a:t>
            </a:r>
          </a:p>
          <a:p>
            <a:endParaRPr lang="en-US" dirty="0"/>
          </a:p>
        </p:txBody>
      </p:sp>
      <p:graphicFrame>
        <p:nvGraphicFramePr>
          <p:cNvPr id="2" name="Table 1">
            <a:extLst>
              <a:ext uri="{FF2B5EF4-FFF2-40B4-BE49-F238E27FC236}">
                <a16:creationId xmlns:a16="http://schemas.microsoft.com/office/drawing/2014/main" id="{E25C30D4-0C8D-4B79-B642-E19D2807A504}"/>
              </a:ext>
            </a:extLst>
          </p:cNvPr>
          <p:cNvGraphicFramePr>
            <a:graphicFrameLocks noGrp="1"/>
          </p:cNvGraphicFramePr>
          <p:nvPr>
            <p:extLst>
              <p:ext uri="{D42A27DB-BD31-4B8C-83A1-F6EECF244321}">
                <p14:modId xmlns:p14="http://schemas.microsoft.com/office/powerpoint/2010/main" val="2465890859"/>
              </p:ext>
            </p:extLst>
          </p:nvPr>
        </p:nvGraphicFramePr>
        <p:xfrm>
          <a:off x="902425" y="1516284"/>
          <a:ext cx="10481162" cy="4687746"/>
        </p:xfrm>
        <a:graphic>
          <a:graphicData uri="http://schemas.openxmlformats.org/drawingml/2006/table">
            <a:tbl>
              <a:tblPr firstRow="1" bandRow="1">
                <a:tableStyleId>{5C22544A-7EE6-4342-B048-85BDC9FD1C3A}</a:tableStyleId>
              </a:tblPr>
              <a:tblGrid>
                <a:gridCol w="10481162">
                  <a:extLst>
                    <a:ext uri="{9D8B030D-6E8A-4147-A177-3AD203B41FA5}">
                      <a16:colId xmlns:a16="http://schemas.microsoft.com/office/drawing/2014/main" val="1096328185"/>
                    </a:ext>
                  </a:extLst>
                </a:gridCol>
              </a:tblGrid>
              <a:tr h="657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sng" kern="1200" dirty="0">
                          <a:solidFill>
                            <a:schemeClr val="dk1"/>
                          </a:solidFill>
                          <a:effectLst/>
                          <a:latin typeface="+mn-lt"/>
                          <a:ea typeface="+mn-ea"/>
                          <a:cs typeface="+mn-cs"/>
                        </a:rPr>
                        <a:t>Caption - </a:t>
                      </a:r>
                      <a:r>
                        <a:rPr lang="en-US" sz="1800" b="0" kern="1200" dirty="0">
                          <a:solidFill>
                            <a:schemeClr val="dk1"/>
                          </a:solidFill>
                          <a:effectLst/>
                          <a:latin typeface="+mn-lt"/>
                          <a:ea typeface="+mn-ea"/>
                          <a:cs typeface="+mn-cs"/>
                        </a:rPr>
                        <a:t>Significant Deficiency Over Fixed Assets Accounting</a:t>
                      </a:r>
                      <a:endParaRPr lang="en-US" sz="1800" dirty="0">
                        <a:solidFill>
                          <a:schemeClr val="tx1"/>
                        </a:solidFill>
                      </a:endParaRPr>
                    </a:p>
                  </a:txBody>
                  <a:tcPr/>
                </a:tc>
                <a:extLst>
                  <a:ext uri="{0D108BD9-81ED-4DB2-BD59-A6C34878D82A}">
                    <a16:rowId xmlns:a16="http://schemas.microsoft.com/office/drawing/2014/main" val="1821384683"/>
                  </a:ext>
                </a:extLst>
              </a:tr>
              <a:tr h="4030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sng" kern="1200" dirty="0">
                          <a:solidFill>
                            <a:schemeClr val="dk1"/>
                          </a:solidFill>
                          <a:effectLst/>
                          <a:latin typeface="+mn-lt"/>
                          <a:ea typeface="+mn-ea"/>
                          <a:cs typeface="+mn-cs"/>
                        </a:rPr>
                        <a:t>Condition </a:t>
                      </a:r>
                      <a:endParaRPr lang="en-US" sz="1800" b="0" u="none" kern="1200" dirty="0">
                        <a:solidFill>
                          <a:schemeClr val="dk1"/>
                        </a:solidFill>
                        <a:effectLst/>
                        <a:latin typeface="+mn-lt"/>
                        <a:ea typeface="+mn-ea"/>
                        <a:cs typeface="+mn-cs"/>
                      </a:endParaRPr>
                    </a:p>
                    <a:p>
                      <a:pPr marL="0" marR="0" lvl="0" indent="0" algn="l" defTabSz="914400" rtl="0" eaLnBrk="1" fontAlgn="auto" latinLnBrk="0" hangingPunct="1">
                        <a:lnSpc>
                          <a:spcPct val="50000"/>
                        </a:lnSpc>
                        <a:spcBef>
                          <a:spcPts val="0"/>
                        </a:spcBef>
                        <a:spcAft>
                          <a:spcPts val="0"/>
                        </a:spcAft>
                        <a:buClrTx/>
                        <a:buSzTx/>
                        <a:buFontTx/>
                        <a:buNone/>
                        <a:tabLst/>
                        <a:defRPr/>
                      </a:pPr>
                      <a:endParaRPr lang="en-US" sz="1800" b="0" u="non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dk1"/>
                          </a:solidFill>
                          <a:effectLst/>
                          <a:latin typeface="+mn-lt"/>
                          <a:ea typeface="+mn-ea"/>
                          <a:cs typeface="+mn-cs"/>
                        </a:rPr>
                        <a:t>The Library: </a:t>
                      </a:r>
                    </a:p>
                    <a:p>
                      <a:pPr marL="0" marR="0" lvl="0" indent="0" algn="l" defTabSz="914400" rtl="0" eaLnBrk="1" fontAlgn="auto" latinLnBrk="0" hangingPunct="1">
                        <a:lnSpc>
                          <a:spcPct val="50000"/>
                        </a:lnSpc>
                        <a:spcBef>
                          <a:spcPts val="0"/>
                        </a:spcBef>
                        <a:spcAft>
                          <a:spcPts val="0"/>
                        </a:spcAft>
                        <a:buClrTx/>
                        <a:buSzTx/>
                        <a:buFontTx/>
                        <a:buNone/>
                        <a:tabLst/>
                        <a:defRPr/>
                      </a:pPr>
                      <a:endParaRPr lang="en-US" sz="1800" b="0" kern="1200" dirty="0">
                        <a:solidFill>
                          <a:schemeClr val="dk1"/>
                        </a:solidFill>
                        <a:effectLst/>
                        <a:latin typeface="+mn-lt"/>
                        <a:ea typeface="+mn-ea"/>
                        <a:cs typeface="+mn-cs"/>
                      </a:endParaRPr>
                    </a:p>
                    <a:p>
                      <a:pPr marL="742950" lvl="1" indent="-285750" hangingPunct="0">
                        <a:buFont typeface="Courier New" panose="02070309020205020404" pitchFamily="49" charset="0"/>
                        <a:buChar char="o"/>
                      </a:pPr>
                      <a:r>
                        <a:rPr lang="en-US" sz="1800" kern="1200" dirty="0">
                          <a:solidFill>
                            <a:schemeClr val="dk1"/>
                          </a:solidFill>
                          <a:effectLst/>
                          <a:latin typeface="+mn-lt"/>
                          <a:ea typeface="+mn-ea"/>
                          <a:cs typeface="+mn-cs"/>
                        </a:rPr>
                        <a:t>Does not maintain detailed historical itemized record for a portion of their assets valued at $17,303,529 (above the capitalization threshold) in a subsidiary ledger. These assets relate to historical transactions. </a:t>
                      </a:r>
                    </a:p>
                    <a:p>
                      <a:pPr marL="742950" lvl="1" indent="-285750" hangingPunct="0">
                        <a:lnSpc>
                          <a:spcPct val="50000"/>
                        </a:lnSpc>
                        <a:buFont typeface="Courier New" panose="02070309020205020404" pitchFamily="49" charset="0"/>
                        <a:buChar char="o"/>
                      </a:pPr>
                      <a:endParaRPr lang="en-US" sz="1800" kern="1200" dirty="0">
                        <a:solidFill>
                          <a:schemeClr val="dk1"/>
                        </a:solidFill>
                        <a:effectLst/>
                        <a:latin typeface="+mn-lt"/>
                        <a:ea typeface="+mn-ea"/>
                        <a:cs typeface="+mn-cs"/>
                      </a:endParaRPr>
                    </a:p>
                    <a:p>
                      <a:pPr marL="742950" lvl="1" indent="-285750" hangingPunct="0">
                        <a:buFont typeface="Courier New" panose="02070309020205020404" pitchFamily="49" charset="0"/>
                        <a:buChar char="o"/>
                      </a:pPr>
                      <a:r>
                        <a:rPr lang="en-US" sz="1800" kern="1200" dirty="0">
                          <a:solidFill>
                            <a:schemeClr val="dk1"/>
                          </a:solidFill>
                          <a:effectLst/>
                          <a:latin typeface="+mn-lt"/>
                          <a:ea typeface="+mn-ea"/>
                          <a:cs typeface="+mn-cs"/>
                        </a:rPr>
                        <a:t>Does not perform periodic physical Capital inventories.</a:t>
                      </a:r>
                    </a:p>
                    <a:p>
                      <a:pPr marL="742950" lvl="1" indent="-285750" hangingPunct="0">
                        <a:lnSpc>
                          <a:spcPct val="50000"/>
                        </a:lnSpc>
                        <a:buFont typeface="Courier New" panose="02070309020205020404" pitchFamily="49" charset="0"/>
                        <a:buChar char="o"/>
                      </a:pPr>
                      <a:endParaRPr lang="en-US" sz="1800" kern="1200" dirty="0">
                        <a:solidFill>
                          <a:schemeClr val="dk1"/>
                        </a:solidFill>
                        <a:effectLst/>
                        <a:latin typeface="+mn-lt"/>
                        <a:ea typeface="+mn-ea"/>
                        <a:cs typeface="+mn-cs"/>
                      </a:endParaRPr>
                    </a:p>
                    <a:p>
                      <a:pPr marL="742950" lvl="1" indent="-285750" hangingPunct="0">
                        <a:buFont typeface="Courier New" panose="02070309020205020404" pitchFamily="49" charset="0"/>
                        <a:buChar char="o"/>
                      </a:pPr>
                      <a:r>
                        <a:rPr lang="en-US" sz="1800" kern="1200" dirty="0">
                          <a:solidFill>
                            <a:schemeClr val="dk1"/>
                          </a:solidFill>
                          <a:effectLst/>
                          <a:latin typeface="+mn-lt"/>
                          <a:ea typeface="+mn-ea"/>
                          <a:cs typeface="+mn-cs"/>
                        </a:rPr>
                        <a:t>Utilizes manual excel schedules to record, classify and update capital assets records for additions, deletions, and transfers, including infrastructure type assets. These manual calculations could lead to error. </a:t>
                      </a:r>
                    </a:p>
                    <a:p>
                      <a:pPr marL="285750" indent="-285750" hangingPunct="0">
                        <a:lnSpc>
                          <a:spcPct val="50000"/>
                        </a:lnSpc>
                        <a:buFont typeface="Arial" panose="020B0604020202020204" pitchFamily="34" charset="0"/>
                        <a:buChar char="•"/>
                      </a:pPr>
                      <a:endParaRPr lang="en-US" sz="1800" kern="1200" dirty="0">
                        <a:solidFill>
                          <a:schemeClr val="dk1"/>
                        </a:solidFill>
                        <a:effectLst/>
                        <a:latin typeface="+mn-lt"/>
                        <a:ea typeface="+mn-ea"/>
                        <a:cs typeface="+mn-cs"/>
                      </a:endParaRP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No formal written capital asset policy is approved by the management </a:t>
                      </a:r>
                      <a:r>
                        <a:rPr lang="en-US" sz="1800" b="0" kern="1200" dirty="0">
                          <a:solidFill>
                            <a:schemeClr val="dk1"/>
                          </a:solidFill>
                          <a:effectLst/>
                          <a:latin typeface="+mn-lt"/>
                          <a:ea typeface="+mn-ea"/>
                          <a:cs typeface="+mn-cs"/>
                        </a:rPr>
                        <a:t>that conforms to the recommendations of the State Office of the State Comptroller. </a:t>
                      </a:r>
                    </a:p>
                  </a:txBody>
                  <a:tcPr/>
                </a:tc>
                <a:extLst>
                  <a:ext uri="{0D108BD9-81ED-4DB2-BD59-A6C34878D82A}">
                    <a16:rowId xmlns:a16="http://schemas.microsoft.com/office/drawing/2014/main" val="128151288"/>
                  </a:ext>
                </a:extLst>
              </a:tr>
            </a:tbl>
          </a:graphicData>
        </a:graphic>
      </p:graphicFrame>
      <p:sp>
        <p:nvSpPr>
          <p:cNvPr id="5" name="Slide Number Placeholder 4">
            <a:extLst>
              <a:ext uri="{FF2B5EF4-FFF2-40B4-BE49-F238E27FC236}">
                <a16:creationId xmlns:a16="http://schemas.microsoft.com/office/drawing/2014/main" id="{AA29ABB8-1318-4647-80ED-34DDDCCE7B6C}"/>
              </a:ext>
            </a:extLst>
          </p:cNvPr>
          <p:cNvSpPr>
            <a:spLocks noGrp="1"/>
          </p:cNvSpPr>
          <p:nvPr>
            <p:ph type="sldNum" sz="quarter" idx="12"/>
          </p:nvPr>
        </p:nvSpPr>
        <p:spPr/>
        <p:txBody>
          <a:bodyPr/>
          <a:lstStyle/>
          <a:p>
            <a:fld id="{3A98EE3D-8CD1-4C3F-BD1C-C98C9596463C}" type="slidenum">
              <a:rPr lang="en-US" noProof="0" smtClean="0"/>
              <a:t>9</a:t>
            </a:fld>
            <a:endParaRPr lang="en-US" noProof="0" dirty="0"/>
          </a:p>
        </p:txBody>
      </p:sp>
    </p:spTree>
    <p:extLst>
      <p:ext uri="{BB962C8B-B14F-4D97-AF65-F5344CB8AC3E}">
        <p14:creationId xmlns:p14="http://schemas.microsoft.com/office/powerpoint/2010/main" val="2871312633"/>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omp">
      <a:majorFont>
        <a:latin typeface="Libre Baskerville"/>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nimalist_Light_Sales Pitch_02_Win32_AS_v3" id="{A204E388-A84B-4CC6-98FC-54ED9900B3CD}" vid="{1AF041A9-EA2C-4539-9272-70AF2168FE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2D1003F3C76A41B6260712ED89DA85" ma:contentTypeVersion="12" ma:contentTypeDescription="Create a new document." ma:contentTypeScope="" ma:versionID="b0e5303798e2d5920454a09dab0dbdf7">
  <xsd:schema xmlns:xsd="http://www.w3.org/2001/XMLSchema" xmlns:xs="http://www.w3.org/2001/XMLSchema" xmlns:p="http://schemas.microsoft.com/office/2006/metadata/properties" xmlns:ns3="7e09b40b-da01-429d-a158-eedc78475e78" xmlns:ns4="18697d9a-01f9-4880-9c6d-de749211eff8" targetNamespace="http://schemas.microsoft.com/office/2006/metadata/properties" ma:root="true" ma:fieldsID="c368fa3971d7491a559fb50311c8002e" ns3:_="" ns4:_="">
    <xsd:import namespace="7e09b40b-da01-429d-a158-eedc78475e78"/>
    <xsd:import namespace="18697d9a-01f9-4880-9c6d-de749211ef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09b40b-da01-429d-a158-eedc7847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697d9a-01f9-4880-9c6d-de749211ef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29FA76-0C86-4BF1-99F1-A3115FBFFAB0}">
  <ds:schemaRefs>
    <ds:schemaRef ds:uri="http://schemas.microsoft.com/sharepoint/v3/contenttype/forms"/>
  </ds:schemaRefs>
</ds:datastoreItem>
</file>

<file path=customXml/itemProps2.xml><?xml version="1.0" encoding="utf-8"?>
<ds:datastoreItem xmlns:ds="http://schemas.openxmlformats.org/officeDocument/2006/customXml" ds:itemID="{44FAF7B5-E40C-46BE-9C83-DA251FCAE61E}">
  <ds:schemaRefs>
    <ds:schemaRef ds:uri="http://purl.org/dc/elements/1.1/"/>
    <ds:schemaRef ds:uri="http://www.w3.org/XML/1998/namespace"/>
    <ds:schemaRef ds:uri="http://purl.org/dc/terms/"/>
    <ds:schemaRef ds:uri="7e09b40b-da01-429d-a158-eedc78475e78"/>
    <ds:schemaRef ds:uri="http://schemas.microsoft.com/office/2006/documentManagement/types"/>
    <ds:schemaRef ds:uri="18697d9a-01f9-4880-9c6d-de749211eff8"/>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4A55582-BB16-4888-BB0D-2F0B0041C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09b40b-da01-429d-a158-eedc78475e78"/>
    <ds:schemaRef ds:uri="18697d9a-01f9-4880-9c6d-de749211ef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Minimalist sales pitch</Template>
  <TotalTime>0</TotalTime>
  <Words>912</Words>
  <Application>Microsoft Office PowerPoint</Application>
  <PresentationFormat>Widescreen</PresentationFormat>
  <Paragraphs>105</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Helvetica Neue Medium</vt:lpstr>
      <vt:lpstr>Libre Baskerville</vt:lpstr>
      <vt:lpstr>Times New Roman</vt:lpstr>
      <vt:lpstr>RetrospectVTI</vt:lpstr>
      <vt:lpstr>Annual comprehensive financial report (ACFR)        enoch pratt free library (EPfL)</vt:lpstr>
      <vt:lpstr>OUTLINE</vt:lpstr>
      <vt:lpstr>Audit Objective, Scope, and Methodology </vt:lpstr>
      <vt:lpstr>Opinion </vt:lpstr>
      <vt:lpstr>Three Levels of Internal Control Deficiency </vt:lpstr>
      <vt:lpstr>Finding # I </vt:lpstr>
      <vt:lpstr>Finding # I (Continued)</vt:lpstr>
      <vt:lpstr>Finding # I (Continued)</vt:lpstr>
      <vt:lpstr>Finding II</vt:lpstr>
      <vt:lpstr>Finding II (Continued)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Biennial Performance Audit of the Department of Public Works</dc:title>
  <dc:creator/>
  <cp:lastModifiedBy/>
  <cp:revision>79</cp:revision>
  <dcterms:created xsi:type="dcterms:W3CDTF">2021-03-15T13:19:09Z</dcterms:created>
  <dcterms:modified xsi:type="dcterms:W3CDTF">2022-12-06T15:14:24Z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0x010100D62D1003F3C76A41B6260712ED89DA85</vt:lpwstr>
  </property>
</Properties>
</file>